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0" r:id="rId3"/>
  </p:sldMasterIdLst>
  <p:notesMasterIdLst>
    <p:notesMasterId r:id="rId47"/>
  </p:notesMasterIdLst>
  <p:sldIdLst>
    <p:sldId id="1165" r:id="rId4"/>
    <p:sldId id="1168" r:id="rId5"/>
    <p:sldId id="1656" r:id="rId6"/>
    <p:sldId id="1660" r:id="rId7"/>
    <p:sldId id="1663" r:id="rId8"/>
    <p:sldId id="1908" r:id="rId9"/>
    <p:sldId id="1909" r:id="rId10"/>
    <p:sldId id="2257" r:id="rId11"/>
    <p:sldId id="1912" r:id="rId12"/>
    <p:sldId id="1913" r:id="rId13"/>
    <p:sldId id="2256" r:id="rId14"/>
    <p:sldId id="2275" r:id="rId15"/>
    <p:sldId id="276" r:id="rId16"/>
    <p:sldId id="269" r:id="rId17"/>
    <p:sldId id="270" r:id="rId18"/>
    <p:sldId id="2276" r:id="rId19"/>
    <p:sldId id="273" r:id="rId20"/>
    <p:sldId id="279" r:id="rId21"/>
    <p:sldId id="281" r:id="rId22"/>
    <p:sldId id="280" r:id="rId23"/>
    <p:sldId id="282" r:id="rId24"/>
    <p:sldId id="283" r:id="rId25"/>
    <p:sldId id="284" r:id="rId26"/>
    <p:sldId id="285" r:id="rId27"/>
    <p:sldId id="286" r:id="rId28"/>
    <p:sldId id="287" r:id="rId29"/>
    <p:sldId id="288" r:id="rId30"/>
    <p:sldId id="289" r:id="rId31"/>
    <p:sldId id="292" r:id="rId32"/>
    <p:sldId id="293" r:id="rId33"/>
    <p:sldId id="294" r:id="rId34"/>
    <p:sldId id="295" r:id="rId35"/>
    <p:sldId id="296" r:id="rId36"/>
    <p:sldId id="2268" r:id="rId37"/>
    <p:sldId id="2260" r:id="rId38"/>
    <p:sldId id="2261" r:id="rId39"/>
    <p:sldId id="2269" r:id="rId40"/>
    <p:sldId id="2270" r:id="rId41"/>
    <p:sldId id="2271" r:id="rId42"/>
    <p:sldId id="2272" r:id="rId43"/>
    <p:sldId id="2273" r:id="rId44"/>
    <p:sldId id="2274" r:id="rId45"/>
    <p:sldId id="16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201"/>
    <a:srgbClr val="6F3A0B"/>
    <a:srgbClr val="FFFFFF"/>
    <a:srgbClr val="CFB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autoAdjust="0"/>
    <p:restoredTop sz="85686" autoAdjust="0"/>
  </p:normalViewPr>
  <p:slideViewPr>
    <p:cSldViewPr snapToGrid="0">
      <p:cViewPr varScale="1">
        <p:scale>
          <a:sx n="111" d="100"/>
          <a:sy n="111" d="100"/>
        </p:scale>
        <p:origin x="1056" y="200"/>
      </p:cViewPr>
      <p:guideLst/>
    </p:cSldViewPr>
  </p:slideViewPr>
  <p:notesTextViewPr>
    <p:cViewPr>
      <p:scale>
        <a:sx n="1" d="1"/>
        <a:sy n="1" d="1"/>
      </p:scale>
      <p:origin x="0" y="0"/>
    </p:cViewPr>
  </p:notesTextViewPr>
  <p:sorterViewPr>
    <p:cViewPr>
      <p:scale>
        <a:sx n="132" d="100"/>
        <a:sy n="132" d="100"/>
      </p:scale>
      <p:origin x="0" y="-6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818FE-A5A2-4310-8282-70888CD3CB51}" type="datetimeFigureOut">
              <a:rPr lang="en-US" smtClean="0"/>
              <a:t>12/13/21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9B5F5-8FE6-4BD3-90E8-1BB9F6075538}" type="slidenum">
              <a:rPr lang="en-US" smtClean="0"/>
              <a:t>‹#›</a:t>
            </a:fld>
            <a:endParaRPr lang="en-US"/>
          </a:p>
        </p:txBody>
      </p:sp>
    </p:spTree>
    <p:extLst>
      <p:ext uri="{BB962C8B-B14F-4D97-AF65-F5344CB8AC3E}">
        <p14:creationId xmlns:p14="http://schemas.microsoft.com/office/powerpoint/2010/main" val="156200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2</a:t>
            </a:fld>
            <a:endParaRPr lang="en-US"/>
          </a:p>
        </p:txBody>
      </p:sp>
    </p:spTree>
    <p:extLst>
      <p:ext uri="{BB962C8B-B14F-4D97-AF65-F5344CB8AC3E}">
        <p14:creationId xmlns:p14="http://schemas.microsoft.com/office/powerpoint/2010/main" val="35048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11</a:t>
            </a:fld>
            <a:endParaRPr lang="en-US"/>
          </a:p>
        </p:txBody>
      </p:sp>
    </p:spTree>
    <p:extLst>
      <p:ext uri="{BB962C8B-B14F-4D97-AF65-F5344CB8AC3E}">
        <p14:creationId xmlns:p14="http://schemas.microsoft.com/office/powerpoint/2010/main" val="3184974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12</a:t>
            </a:fld>
            <a:endParaRPr lang="en-US"/>
          </a:p>
        </p:txBody>
      </p:sp>
    </p:spTree>
    <p:extLst>
      <p:ext uri="{BB962C8B-B14F-4D97-AF65-F5344CB8AC3E}">
        <p14:creationId xmlns:p14="http://schemas.microsoft.com/office/powerpoint/2010/main" val="33931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13</a:t>
            </a:fld>
            <a:endParaRPr lang="en-US"/>
          </a:p>
        </p:txBody>
      </p:sp>
    </p:spTree>
    <p:extLst>
      <p:ext uri="{BB962C8B-B14F-4D97-AF65-F5344CB8AC3E}">
        <p14:creationId xmlns:p14="http://schemas.microsoft.com/office/powerpoint/2010/main" val="76344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14</a:t>
            </a:fld>
            <a:endParaRPr lang="en-US"/>
          </a:p>
        </p:txBody>
      </p:sp>
    </p:spTree>
    <p:extLst>
      <p:ext uri="{BB962C8B-B14F-4D97-AF65-F5344CB8AC3E}">
        <p14:creationId xmlns:p14="http://schemas.microsoft.com/office/powerpoint/2010/main" val="71903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15</a:t>
            </a:fld>
            <a:endParaRPr lang="en-US"/>
          </a:p>
        </p:txBody>
      </p:sp>
    </p:spTree>
    <p:extLst>
      <p:ext uri="{BB962C8B-B14F-4D97-AF65-F5344CB8AC3E}">
        <p14:creationId xmlns:p14="http://schemas.microsoft.com/office/powerpoint/2010/main" val="4069506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16</a:t>
            </a:fld>
            <a:endParaRPr lang="en-US"/>
          </a:p>
        </p:txBody>
      </p:sp>
    </p:spTree>
    <p:extLst>
      <p:ext uri="{BB962C8B-B14F-4D97-AF65-F5344CB8AC3E}">
        <p14:creationId xmlns:p14="http://schemas.microsoft.com/office/powerpoint/2010/main" val="195679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17</a:t>
            </a:fld>
            <a:endParaRPr lang="en-US"/>
          </a:p>
        </p:txBody>
      </p:sp>
    </p:spTree>
    <p:extLst>
      <p:ext uri="{BB962C8B-B14F-4D97-AF65-F5344CB8AC3E}">
        <p14:creationId xmlns:p14="http://schemas.microsoft.com/office/powerpoint/2010/main" val="1177668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18</a:t>
            </a:fld>
            <a:endParaRPr lang="en-US"/>
          </a:p>
        </p:txBody>
      </p:sp>
    </p:spTree>
    <p:extLst>
      <p:ext uri="{BB962C8B-B14F-4D97-AF65-F5344CB8AC3E}">
        <p14:creationId xmlns:p14="http://schemas.microsoft.com/office/powerpoint/2010/main" val="3089853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19</a:t>
            </a:fld>
            <a:endParaRPr lang="en-US"/>
          </a:p>
        </p:txBody>
      </p:sp>
    </p:spTree>
    <p:extLst>
      <p:ext uri="{BB962C8B-B14F-4D97-AF65-F5344CB8AC3E}">
        <p14:creationId xmlns:p14="http://schemas.microsoft.com/office/powerpoint/2010/main" val="386039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20</a:t>
            </a:fld>
            <a:endParaRPr lang="en-US"/>
          </a:p>
        </p:txBody>
      </p:sp>
    </p:spTree>
    <p:extLst>
      <p:ext uri="{BB962C8B-B14F-4D97-AF65-F5344CB8AC3E}">
        <p14:creationId xmlns:p14="http://schemas.microsoft.com/office/powerpoint/2010/main" val="107604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3</a:t>
            </a:fld>
            <a:endParaRPr lang="en-US"/>
          </a:p>
        </p:txBody>
      </p:sp>
    </p:spTree>
    <p:extLst>
      <p:ext uri="{BB962C8B-B14F-4D97-AF65-F5344CB8AC3E}">
        <p14:creationId xmlns:p14="http://schemas.microsoft.com/office/powerpoint/2010/main" val="703532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21</a:t>
            </a:fld>
            <a:endParaRPr lang="en-US"/>
          </a:p>
        </p:txBody>
      </p:sp>
    </p:spTree>
    <p:extLst>
      <p:ext uri="{BB962C8B-B14F-4D97-AF65-F5344CB8AC3E}">
        <p14:creationId xmlns:p14="http://schemas.microsoft.com/office/powerpoint/2010/main" val="60255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4</a:t>
            </a:fld>
            <a:endParaRPr lang="en-US"/>
          </a:p>
        </p:txBody>
      </p:sp>
    </p:spTree>
    <p:extLst>
      <p:ext uri="{BB962C8B-B14F-4D97-AF65-F5344CB8AC3E}">
        <p14:creationId xmlns:p14="http://schemas.microsoft.com/office/powerpoint/2010/main" val="180840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5</a:t>
            </a:fld>
            <a:endParaRPr lang="en-US"/>
          </a:p>
        </p:txBody>
      </p:sp>
    </p:spTree>
    <p:extLst>
      <p:ext uri="{BB962C8B-B14F-4D97-AF65-F5344CB8AC3E}">
        <p14:creationId xmlns:p14="http://schemas.microsoft.com/office/powerpoint/2010/main" val="3749030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6</a:t>
            </a:fld>
            <a:endParaRPr lang="en-US"/>
          </a:p>
        </p:txBody>
      </p:sp>
    </p:spTree>
    <p:extLst>
      <p:ext uri="{BB962C8B-B14F-4D97-AF65-F5344CB8AC3E}">
        <p14:creationId xmlns:p14="http://schemas.microsoft.com/office/powerpoint/2010/main" val="359237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7</a:t>
            </a:fld>
            <a:endParaRPr lang="en-US"/>
          </a:p>
        </p:txBody>
      </p:sp>
    </p:spTree>
    <p:extLst>
      <p:ext uri="{BB962C8B-B14F-4D97-AF65-F5344CB8AC3E}">
        <p14:creationId xmlns:p14="http://schemas.microsoft.com/office/powerpoint/2010/main" val="209728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8</a:t>
            </a:fld>
            <a:endParaRPr lang="en-US"/>
          </a:p>
        </p:txBody>
      </p:sp>
    </p:spTree>
    <p:extLst>
      <p:ext uri="{BB962C8B-B14F-4D97-AF65-F5344CB8AC3E}">
        <p14:creationId xmlns:p14="http://schemas.microsoft.com/office/powerpoint/2010/main" val="309968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9</a:t>
            </a:fld>
            <a:endParaRPr lang="en-US"/>
          </a:p>
        </p:txBody>
      </p:sp>
    </p:spTree>
    <p:extLst>
      <p:ext uri="{BB962C8B-B14F-4D97-AF65-F5344CB8AC3E}">
        <p14:creationId xmlns:p14="http://schemas.microsoft.com/office/powerpoint/2010/main" val="200269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A9B5F5-8FE6-4BD3-90E8-1BB9F6075538}" type="slidenum">
              <a:rPr lang="en-US" smtClean="0"/>
              <a:t>10</a:t>
            </a:fld>
            <a:endParaRPr lang="en-US"/>
          </a:p>
        </p:txBody>
      </p:sp>
    </p:spTree>
    <p:extLst>
      <p:ext uri="{BB962C8B-B14F-4D97-AF65-F5344CB8AC3E}">
        <p14:creationId xmlns:p14="http://schemas.microsoft.com/office/powerpoint/2010/main" val="11812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B5F2-6392-45DF-9B54-AABC556802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C5557-FF2B-48EA-B9E8-8E9F350629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E6BA94-45E3-4B75-960F-73A86A446AA9}"/>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5" name="Footer Placeholder 4">
            <a:extLst>
              <a:ext uri="{FF2B5EF4-FFF2-40B4-BE49-F238E27FC236}">
                <a16:creationId xmlns:a16="http://schemas.microsoft.com/office/drawing/2014/main" id="{B460C4DF-F4F4-4A0C-B001-5B12FCF11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C454A-A20A-4799-94C1-A3A4024AF2CF}"/>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321592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F726-81E8-46D3-A844-97BA294539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444BC2-BCE4-490D-BE66-662738ECA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79AE6-7F16-47C9-AD4E-C53394F9A6C3}"/>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5" name="Footer Placeholder 4">
            <a:extLst>
              <a:ext uri="{FF2B5EF4-FFF2-40B4-BE49-F238E27FC236}">
                <a16:creationId xmlns:a16="http://schemas.microsoft.com/office/drawing/2014/main" id="{0DC5BEA4-115F-47E3-B020-C33CB4B45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D17FA-3BDC-4CE5-8BAB-AF10E502E7CB}"/>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88699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9F707-2325-402E-8360-327131196E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404B5-F7B2-4313-9BD5-0889C43DC1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D8D65-43C1-42D3-B12C-4B7AD667AFD1}"/>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5" name="Footer Placeholder 4">
            <a:extLst>
              <a:ext uri="{FF2B5EF4-FFF2-40B4-BE49-F238E27FC236}">
                <a16:creationId xmlns:a16="http://schemas.microsoft.com/office/drawing/2014/main" id="{750370FD-182F-4B8E-8C68-4B05CFD8D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66B63-BB05-46A0-98A1-052A4A8BA87D}"/>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58397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FCD6236-C9A3-4812-9EBD-CB6269499A60}" type="datetimeFigureOut">
              <a:rPr lang="en-US" smtClean="0"/>
              <a:pPr>
                <a:defRPr/>
              </a:pPr>
              <a:t>12/13/21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D7300D-26A3-438F-91EE-3B04A273F6FA}" type="slidenum">
              <a:rPr lang="en-US" altLang="en-US" smtClean="0"/>
              <a:pPr/>
              <a:t>‹#›</a:t>
            </a:fld>
            <a:endParaRPr lang="en-US" altLang="en-US"/>
          </a:p>
        </p:txBody>
      </p:sp>
    </p:spTree>
    <p:extLst>
      <p:ext uri="{BB962C8B-B14F-4D97-AF65-F5344CB8AC3E}">
        <p14:creationId xmlns:p14="http://schemas.microsoft.com/office/powerpoint/2010/main" val="3938925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6FD4BCB-619C-4C86-93AF-6BB8242D5850}" type="datetimeFigureOut">
              <a:rPr lang="en-US" smtClean="0"/>
              <a:pPr>
                <a:defRPr/>
              </a:pPr>
              <a:t>12/13/21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616CA0-BE13-4039-81E7-184B402485B5}" type="slidenum">
              <a:rPr lang="en-US" altLang="en-US" smtClean="0"/>
              <a:pPr/>
              <a:t>‹#›</a:t>
            </a:fld>
            <a:endParaRPr lang="en-US" altLang="en-US"/>
          </a:p>
        </p:txBody>
      </p:sp>
    </p:spTree>
    <p:extLst>
      <p:ext uri="{BB962C8B-B14F-4D97-AF65-F5344CB8AC3E}">
        <p14:creationId xmlns:p14="http://schemas.microsoft.com/office/powerpoint/2010/main" val="245737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A5D6536-A60B-4B3D-BCE6-1389AC30F60F}" type="datetimeFigureOut">
              <a:rPr lang="en-US" smtClean="0"/>
              <a:pPr>
                <a:defRPr/>
              </a:pPr>
              <a:t>12/13/21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C970785-963A-44E4-9BAD-4F930F782C95}" type="slidenum">
              <a:rPr lang="en-US" altLang="en-US" smtClean="0"/>
              <a:pPr/>
              <a:t>‹#›</a:t>
            </a:fld>
            <a:endParaRPr lang="en-US" altLang="en-US"/>
          </a:p>
        </p:txBody>
      </p:sp>
    </p:spTree>
    <p:extLst>
      <p:ext uri="{BB962C8B-B14F-4D97-AF65-F5344CB8AC3E}">
        <p14:creationId xmlns:p14="http://schemas.microsoft.com/office/powerpoint/2010/main" val="150634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B960433-6E6D-4C54-976C-E2F8003A9542}"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625D019-E19D-4C30-A30C-5B469091A0C4}" type="slidenum">
              <a:rPr lang="en-US" altLang="en-US" smtClean="0"/>
              <a:pPr/>
              <a:t>‹#›</a:t>
            </a:fld>
            <a:endParaRPr lang="en-US" altLang="en-US"/>
          </a:p>
        </p:txBody>
      </p:sp>
    </p:spTree>
    <p:extLst>
      <p:ext uri="{BB962C8B-B14F-4D97-AF65-F5344CB8AC3E}">
        <p14:creationId xmlns:p14="http://schemas.microsoft.com/office/powerpoint/2010/main" val="3375930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B2C9DBB-B000-4AE9-9D88-543470585D1D}" type="datetimeFigureOut">
              <a:rPr lang="en-US" smtClean="0"/>
              <a:pPr>
                <a:defRPr/>
              </a:pPr>
              <a:t>12/13/21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0F11738-0C28-48CD-9626-A8EDE49D3814}" type="slidenum">
              <a:rPr lang="en-US" altLang="en-US" smtClean="0"/>
              <a:pPr/>
              <a:t>‹#›</a:t>
            </a:fld>
            <a:endParaRPr lang="en-US" altLang="en-US"/>
          </a:p>
        </p:txBody>
      </p:sp>
    </p:spTree>
    <p:extLst>
      <p:ext uri="{BB962C8B-B14F-4D97-AF65-F5344CB8AC3E}">
        <p14:creationId xmlns:p14="http://schemas.microsoft.com/office/powerpoint/2010/main" val="3580455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3094D6E-5C5C-474A-A2CC-9C93F7EAFD18}" type="datetimeFigureOut">
              <a:rPr lang="en-US" smtClean="0"/>
              <a:pPr>
                <a:defRPr/>
              </a:pPr>
              <a:t>12/13/21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7545BCD-5B34-466E-9484-426219324E81}" type="slidenum">
              <a:rPr lang="en-US" altLang="en-US" smtClean="0"/>
              <a:pPr/>
              <a:t>‹#›</a:t>
            </a:fld>
            <a:endParaRPr lang="en-US" altLang="en-US"/>
          </a:p>
        </p:txBody>
      </p:sp>
    </p:spTree>
    <p:extLst>
      <p:ext uri="{BB962C8B-B14F-4D97-AF65-F5344CB8AC3E}">
        <p14:creationId xmlns:p14="http://schemas.microsoft.com/office/powerpoint/2010/main" val="1743950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1497648-67B2-42C4-9DA2-F88E2DB66A04}" type="datetimeFigureOut">
              <a:rPr lang="en-US" smtClean="0"/>
              <a:pPr>
                <a:defRPr/>
              </a:pPr>
              <a:t>12/13/21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4133B75-E45D-4A06-9C8B-ED78FF85A9AB}" type="slidenum">
              <a:rPr lang="en-US" altLang="en-US" smtClean="0"/>
              <a:pPr/>
              <a:t>‹#›</a:t>
            </a:fld>
            <a:endParaRPr lang="en-US" altLang="en-US"/>
          </a:p>
        </p:txBody>
      </p:sp>
    </p:spTree>
    <p:extLst>
      <p:ext uri="{BB962C8B-B14F-4D97-AF65-F5344CB8AC3E}">
        <p14:creationId xmlns:p14="http://schemas.microsoft.com/office/powerpoint/2010/main" val="3321571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E3A8D1D-2DFE-4263-A98F-971D11546754}"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335ABB4-E5CA-4E9A-9D80-1B3EB44D5975}" type="slidenum">
              <a:rPr lang="en-US" altLang="en-US" smtClean="0"/>
              <a:pPr/>
              <a:t>‹#›</a:t>
            </a:fld>
            <a:endParaRPr lang="en-US" altLang="en-US"/>
          </a:p>
        </p:txBody>
      </p:sp>
    </p:spTree>
    <p:extLst>
      <p:ext uri="{BB962C8B-B14F-4D97-AF65-F5344CB8AC3E}">
        <p14:creationId xmlns:p14="http://schemas.microsoft.com/office/powerpoint/2010/main" val="234463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B247-AFB3-4307-8325-8FB18A75C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CFB0E-E828-43DC-8D8F-36D9800F19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8C52E-8D08-4202-978B-20A6114C3142}"/>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5" name="Footer Placeholder 4">
            <a:extLst>
              <a:ext uri="{FF2B5EF4-FFF2-40B4-BE49-F238E27FC236}">
                <a16:creationId xmlns:a16="http://schemas.microsoft.com/office/drawing/2014/main" id="{D84A7D62-4677-4BE0-8F92-EC9C8BF9C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F9D3D-006E-484C-89EB-CFF1FD2715ED}"/>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2443359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7CFD6BF-467F-43EC-B85A-47C5E1CBEF9D}"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1DA9009-63A5-4D68-9907-7427B426DDDD}" type="slidenum">
              <a:rPr lang="en-US" altLang="en-US" smtClean="0"/>
              <a:pPr/>
              <a:t>‹#›</a:t>
            </a:fld>
            <a:endParaRPr lang="en-US" altLang="en-US"/>
          </a:p>
        </p:txBody>
      </p:sp>
    </p:spTree>
    <p:extLst>
      <p:ext uri="{BB962C8B-B14F-4D97-AF65-F5344CB8AC3E}">
        <p14:creationId xmlns:p14="http://schemas.microsoft.com/office/powerpoint/2010/main" val="309773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5146560-86A2-446A-AF22-2B38C7B91448}"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ACCF0ED-A064-4F1B-9FCA-8613222E6506}" type="slidenum">
              <a:rPr lang="en-US" altLang="en-US" smtClean="0"/>
              <a:pPr/>
              <a:t>‹#›</a:t>
            </a:fld>
            <a:endParaRPr lang="en-US" altLang="en-US"/>
          </a:p>
        </p:txBody>
      </p:sp>
    </p:spTree>
    <p:extLst>
      <p:ext uri="{BB962C8B-B14F-4D97-AF65-F5344CB8AC3E}">
        <p14:creationId xmlns:p14="http://schemas.microsoft.com/office/powerpoint/2010/main" val="1799073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5146560-86A2-446A-AF22-2B38C7B91448}"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ACCF0ED-A064-4F1B-9FCA-8613222E6506}" type="slidenum">
              <a:rPr lang="en-US" altLang="en-US" smtClean="0"/>
              <a:pPr/>
              <a:t>‹#›</a:t>
            </a:fld>
            <a:endParaRPr lang="en-US" altLang="en-US"/>
          </a:p>
        </p:txBody>
      </p:sp>
    </p:spTree>
    <p:extLst>
      <p:ext uri="{BB962C8B-B14F-4D97-AF65-F5344CB8AC3E}">
        <p14:creationId xmlns:p14="http://schemas.microsoft.com/office/powerpoint/2010/main" val="1807950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5146560-86A2-446A-AF22-2B38C7B91448}"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ACCF0ED-A064-4F1B-9FCA-8613222E6506}" type="slidenum">
              <a:rPr lang="en-US" altLang="en-US" smtClean="0"/>
              <a:pPr/>
              <a:t>‹#›</a:t>
            </a:fld>
            <a:endParaRPr lang="en-US"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1613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5146560-86A2-446A-AF22-2B38C7B91448}" type="datetimeFigureOut">
              <a:rPr lang="en-US" smtClean="0"/>
              <a:pPr>
                <a:defRPr/>
              </a:pPr>
              <a:t>12/13/21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ACCF0ED-A064-4F1B-9FCA-8613222E6506}" type="slidenum">
              <a:rPr lang="en-US" altLang="en-US" smtClean="0"/>
              <a:pPr/>
              <a:t>‹#›</a:t>
            </a:fld>
            <a:endParaRPr lang="en-US" altLang="en-US"/>
          </a:p>
        </p:txBody>
      </p:sp>
    </p:spTree>
    <p:extLst>
      <p:ext uri="{BB962C8B-B14F-4D97-AF65-F5344CB8AC3E}">
        <p14:creationId xmlns:p14="http://schemas.microsoft.com/office/powerpoint/2010/main" val="3698499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D5146560-86A2-446A-AF22-2B38C7B91448}" type="datetimeFigureOut">
              <a:rPr lang="en-US" smtClean="0"/>
              <a:pPr>
                <a:defRPr/>
              </a:pPr>
              <a:t>12/13/21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ACCF0ED-A064-4F1B-9FCA-8613222E6506}" type="slidenum">
              <a:rPr lang="en-US" altLang="en-US" smtClean="0"/>
              <a:pPr/>
              <a:t>‹#›</a:t>
            </a:fld>
            <a:endParaRPr lang="en-US" altLang="en-US"/>
          </a:p>
        </p:txBody>
      </p:sp>
    </p:spTree>
    <p:extLst>
      <p:ext uri="{BB962C8B-B14F-4D97-AF65-F5344CB8AC3E}">
        <p14:creationId xmlns:p14="http://schemas.microsoft.com/office/powerpoint/2010/main" val="259537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D5146560-86A2-446A-AF22-2B38C7B91448}" type="datetimeFigureOut">
              <a:rPr lang="en-US" smtClean="0"/>
              <a:pPr>
                <a:defRPr/>
              </a:pPr>
              <a:t>12/13/21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ACCF0ED-A064-4F1B-9FCA-8613222E6506}" type="slidenum">
              <a:rPr lang="en-US" altLang="en-US" smtClean="0"/>
              <a:pPr/>
              <a:t>‹#›</a:t>
            </a:fld>
            <a:endParaRPr lang="en-US" altLang="en-US"/>
          </a:p>
        </p:txBody>
      </p:sp>
    </p:spTree>
    <p:extLst>
      <p:ext uri="{BB962C8B-B14F-4D97-AF65-F5344CB8AC3E}">
        <p14:creationId xmlns:p14="http://schemas.microsoft.com/office/powerpoint/2010/main" val="306743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DC394EF-BE3D-4A5A-9801-3E86C0A82257}" type="datetimeFigureOut">
              <a:rPr lang="en-US" smtClean="0"/>
              <a:pPr>
                <a:defRPr/>
              </a:pPr>
              <a:t>12/13/21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3D16D1-9EDE-4946-8414-424B532828AE}" type="slidenum">
              <a:rPr lang="en-US" altLang="en-US" smtClean="0"/>
              <a:pPr/>
              <a:t>‹#›</a:t>
            </a:fld>
            <a:endParaRPr lang="en-US" altLang="en-US"/>
          </a:p>
        </p:txBody>
      </p:sp>
    </p:spTree>
    <p:extLst>
      <p:ext uri="{BB962C8B-B14F-4D97-AF65-F5344CB8AC3E}">
        <p14:creationId xmlns:p14="http://schemas.microsoft.com/office/powerpoint/2010/main" val="2496211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7FBFACE-FD45-4AF0-AD28-4902C50BC099}" type="datetimeFigureOut">
              <a:rPr lang="en-US" smtClean="0"/>
              <a:pPr>
                <a:defRPr/>
              </a:pPr>
              <a:t>12/13/21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7C2664C-B424-4418-AEBF-189862BD41A1}" type="slidenum">
              <a:rPr lang="en-US" altLang="en-US" smtClean="0"/>
              <a:pPr/>
              <a:t>‹#›</a:t>
            </a:fld>
            <a:endParaRPr lang="en-US" altLang="en-US"/>
          </a:p>
        </p:txBody>
      </p:sp>
    </p:spTree>
    <p:extLst>
      <p:ext uri="{BB962C8B-B14F-4D97-AF65-F5344CB8AC3E}">
        <p14:creationId xmlns:p14="http://schemas.microsoft.com/office/powerpoint/2010/main" val="2384671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5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0DCE-D24D-4D2D-ABC5-7444867014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F2101C-46D4-4653-B32D-356EBC4507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E4445-31EF-4F40-91AF-8D06114F54B8}"/>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5" name="Footer Placeholder 4">
            <a:extLst>
              <a:ext uri="{FF2B5EF4-FFF2-40B4-BE49-F238E27FC236}">
                <a16:creationId xmlns:a16="http://schemas.microsoft.com/office/drawing/2014/main" id="{81A1A2C9-D6E5-4D08-975C-660719164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AE82C-B528-44B6-B5DA-38553E5C2111}"/>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334170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104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94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01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375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053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281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781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39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957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34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C19A-BFD4-4C0B-8BA0-8273F490A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65FAE9-FB2B-42B1-A4A4-0E03338CCC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4A47E-743A-4335-8728-856BCE5C8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73BE2-FCC1-4621-A9FE-34C233CCC168}"/>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6" name="Footer Placeholder 5">
            <a:extLst>
              <a:ext uri="{FF2B5EF4-FFF2-40B4-BE49-F238E27FC236}">
                <a16:creationId xmlns:a16="http://schemas.microsoft.com/office/drawing/2014/main" id="{2D842972-C1BE-48E3-A35B-5D8DA0739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CBB36-FE20-473A-9AB2-4F48DF6AC8C7}"/>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3474113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0338" y="248289"/>
            <a:ext cx="8237537" cy="614896"/>
          </a:xfrm>
        </p:spPr>
        <p:txBody>
          <a:bodyPr anchor="b"/>
          <a:lstStyle>
            <a:lvl1pPr algn="ctr">
              <a:defRPr sz="3200"/>
            </a:lvl1pPr>
          </a:lstStyle>
          <a:p>
            <a:r>
              <a:rPr lang="en-US" dirty="0"/>
              <a:t>Click to edit Master title style</a:t>
            </a:r>
            <a:endParaRPr lang="en-IN" dirty="0"/>
          </a:p>
        </p:txBody>
      </p:sp>
      <p:sp>
        <p:nvSpPr>
          <p:cNvPr id="3" name="Content Placeholder 2"/>
          <p:cNvSpPr>
            <a:spLocks noGrp="1"/>
          </p:cNvSpPr>
          <p:nvPr>
            <p:ph idx="1"/>
          </p:nvPr>
        </p:nvSpPr>
        <p:spPr>
          <a:xfrm>
            <a:off x="1430338" y="1518082"/>
            <a:ext cx="7189787" cy="4183371"/>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1EC7F503-6BF0-40DF-9D84-1C6BBF04997A}" type="datetimeFigureOut">
              <a:rPr lang="en-IN" smtClean="0">
                <a:solidFill>
                  <a:prstClr val="black">
                    <a:tint val="75000"/>
                  </a:prstClr>
                </a:solidFill>
              </a:rPr>
              <a:pPr/>
              <a:t>13/12/21</a:t>
            </a:fld>
            <a:endParaRPr lang="en-I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I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19B2B4AD-C900-488F-9005-78C923D58759}"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855872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0338" y="248289"/>
            <a:ext cx="8237537" cy="614896"/>
          </a:xfrm>
        </p:spPr>
        <p:txBody>
          <a:bodyPr anchor="b"/>
          <a:lstStyle>
            <a:lvl1pPr algn="ctr">
              <a:defRPr sz="3200"/>
            </a:lvl1pPr>
          </a:lstStyle>
          <a:p>
            <a:r>
              <a:rPr lang="en-US" dirty="0"/>
              <a:t>Click to edit Master title style</a:t>
            </a:r>
            <a:endParaRPr lang="en-IN" dirty="0"/>
          </a:p>
        </p:txBody>
      </p:sp>
      <p:sp>
        <p:nvSpPr>
          <p:cNvPr id="3" name="Content Placeholder 2"/>
          <p:cNvSpPr>
            <a:spLocks noGrp="1"/>
          </p:cNvSpPr>
          <p:nvPr>
            <p:ph idx="1"/>
          </p:nvPr>
        </p:nvSpPr>
        <p:spPr>
          <a:xfrm>
            <a:off x="1430338" y="1518082"/>
            <a:ext cx="7189787" cy="4183371"/>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EC7F503-6BF0-40DF-9D84-1C6BBF04997A}"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13/12/21</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B2B4AD-C900-488F-9005-78C923D58759}"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8588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0338" y="248289"/>
            <a:ext cx="8237537" cy="614896"/>
          </a:xfrm>
        </p:spPr>
        <p:txBody>
          <a:bodyPr anchor="b"/>
          <a:lstStyle>
            <a:lvl1pPr algn="ctr">
              <a:defRPr sz="3200"/>
            </a:lvl1pPr>
          </a:lstStyle>
          <a:p>
            <a:r>
              <a:rPr lang="en-US" dirty="0"/>
              <a:t>Click to edit Master title style</a:t>
            </a:r>
            <a:endParaRPr lang="en-IN" dirty="0"/>
          </a:p>
        </p:txBody>
      </p:sp>
      <p:sp>
        <p:nvSpPr>
          <p:cNvPr id="3" name="Content Placeholder 2"/>
          <p:cNvSpPr>
            <a:spLocks noGrp="1"/>
          </p:cNvSpPr>
          <p:nvPr>
            <p:ph idx="1"/>
          </p:nvPr>
        </p:nvSpPr>
        <p:spPr>
          <a:xfrm>
            <a:off x="1430338" y="1518082"/>
            <a:ext cx="7189787" cy="4183371"/>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1EC7F503-6BF0-40DF-9D84-1C6BBF04997A}" type="datetimeFigureOut">
              <a:rPr lang="en-IN" smtClean="0">
                <a:solidFill>
                  <a:prstClr val="black">
                    <a:tint val="75000"/>
                  </a:prstClr>
                </a:solidFill>
              </a:rPr>
              <a:pPr/>
              <a:t>13/12/21</a:t>
            </a:fld>
            <a:endParaRPr lang="en-I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I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19B2B4AD-C900-488F-9005-78C923D58759}"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241692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3949-4E46-462A-9652-16C089F145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3DDA06-C270-4EF4-B3FA-3E7FF932E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9994C2-3276-4B16-9D1A-8162A62B58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FDA555-4444-4FB9-AEEF-3565747B78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39F967-7037-4E5C-A23B-DB92CD2052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A091D-3FEA-41A9-AB43-DB88A4DAE60F}"/>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8" name="Footer Placeholder 7">
            <a:extLst>
              <a:ext uri="{FF2B5EF4-FFF2-40B4-BE49-F238E27FC236}">
                <a16:creationId xmlns:a16="http://schemas.microsoft.com/office/drawing/2014/main" id="{61D8B5FD-D64D-452C-87A4-88AAB6E0FF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FB885-5F12-4E80-B21F-34A112795C7B}"/>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325981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377B-ACD6-46D6-9D91-3DC0D4D309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5948A5-AF45-4CD2-AEA7-291360E02853}"/>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4" name="Footer Placeholder 3">
            <a:extLst>
              <a:ext uri="{FF2B5EF4-FFF2-40B4-BE49-F238E27FC236}">
                <a16:creationId xmlns:a16="http://schemas.microsoft.com/office/drawing/2014/main" id="{5C119873-AEE6-4340-ADF6-48F4481022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D5EAC6-F378-4A86-A371-BD4B4351F9F7}"/>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263232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6DA71-7B4A-4698-92C3-C631DDECBA20}"/>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3" name="Footer Placeholder 2">
            <a:extLst>
              <a:ext uri="{FF2B5EF4-FFF2-40B4-BE49-F238E27FC236}">
                <a16:creationId xmlns:a16="http://schemas.microsoft.com/office/drawing/2014/main" id="{9E901F4D-C04E-4DC6-9116-6C6ABCE642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5FDF8-7BE9-4C88-994B-C6DA91281603}"/>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49704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E0F0-303B-40CC-868A-4D39E629A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151F46-CE02-451E-9D26-288C8E4D3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FB254-0348-441C-A2CD-F2E808455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A95D9-FBBC-495A-A091-1CFB05B952C0}"/>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6" name="Footer Placeholder 5">
            <a:extLst>
              <a:ext uri="{FF2B5EF4-FFF2-40B4-BE49-F238E27FC236}">
                <a16:creationId xmlns:a16="http://schemas.microsoft.com/office/drawing/2014/main" id="{B7A3298C-E713-4890-AE36-EDD18947E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BCCEA-E7F0-4FD8-8F54-2C7B3E65E6AD}"/>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135905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DD1D-5AC9-476E-8DFB-4D038562F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6CAC-8B10-4AF8-89A9-70F2A0426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D5C8E6-C5D2-4DC6-9953-5C3B20E75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1F6C32-77E0-4D6F-A958-DF0EC049BD51}"/>
              </a:ext>
            </a:extLst>
          </p:cNvPr>
          <p:cNvSpPr>
            <a:spLocks noGrp="1"/>
          </p:cNvSpPr>
          <p:nvPr>
            <p:ph type="dt" sz="half" idx="10"/>
          </p:nvPr>
        </p:nvSpPr>
        <p:spPr/>
        <p:txBody>
          <a:bodyPr/>
          <a:lstStyle/>
          <a:p>
            <a:fld id="{6148FD65-90E2-4242-80CA-DE6532E92CB8}" type="datetimeFigureOut">
              <a:rPr lang="en-US" smtClean="0"/>
              <a:t>12/13/21</a:t>
            </a:fld>
            <a:endParaRPr lang="en-US"/>
          </a:p>
        </p:txBody>
      </p:sp>
      <p:sp>
        <p:nvSpPr>
          <p:cNvPr id="6" name="Footer Placeholder 5">
            <a:extLst>
              <a:ext uri="{FF2B5EF4-FFF2-40B4-BE49-F238E27FC236}">
                <a16:creationId xmlns:a16="http://schemas.microsoft.com/office/drawing/2014/main" id="{DBFC5153-3F01-4ADA-8115-BF2CFF0BB6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8EDCA-C78A-4851-B80D-A1661AB1EE0A}"/>
              </a:ext>
            </a:extLst>
          </p:cNvPr>
          <p:cNvSpPr>
            <a:spLocks noGrp="1"/>
          </p:cNvSpPr>
          <p:nvPr>
            <p:ph type="sldNum" sz="quarter" idx="12"/>
          </p:nvPr>
        </p:nvSpPr>
        <p:spPr/>
        <p:txBody>
          <a:bodyPr/>
          <a:lstStyle/>
          <a:p>
            <a:fld id="{0443C016-E76B-49ED-ABEF-72CCE9166926}" type="slidenum">
              <a:rPr lang="en-US" smtClean="0"/>
              <a:t>‹#›</a:t>
            </a:fld>
            <a:endParaRPr lang="en-US"/>
          </a:p>
        </p:txBody>
      </p:sp>
    </p:spTree>
    <p:extLst>
      <p:ext uri="{BB962C8B-B14F-4D97-AF65-F5344CB8AC3E}">
        <p14:creationId xmlns:p14="http://schemas.microsoft.com/office/powerpoint/2010/main" val="1496253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917DF9-9CD3-4E0F-9E31-2AE8241698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9B5343-0E56-410E-9E6C-D00CE09129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0F288-FD75-4DAD-950F-7A00CC31A6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8FD65-90E2-4242-80CA-DE6532E92CB8}" type="datetimeFigureOut">
              <a:rPr lang="en-US" smtClean="0"/>
              <a:t>12/13/21</a:t>
            </a:fld>
            <a:endParaRPr lang="en-US"/>
          </a:p>
        </p:txBody>
      </p:sp>
      <p:sp>
        <p:nvSpPr>
          <p:cNvPr id="5" name="Footer Placeholder 4">
            <a:extLst>
              <a:ext uri="{FF2B5EF4-FFF2-40B4-BE49-F238E27FC236}">
                <a16:creationId xmlns:a16="http://schemas.microsoft.com/office/drawing/2014/main" id="{773C2653-8691-4E83-B7CF-D30FCEA67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23EDBA-1A97-46C6-92E9-602782E0D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3C016-E76B-49ED-ABEF-72CCE9166926}" type="slidenum">
              <a:rPr lang="en-US" smtClean="0"/>
              <a:t>‹#›</a:t>
            </a:fld>
            <a:endParaRPr lang="en-US"/>
          </a:p>
        </p:txBody>
      </p:sp>
    </p:spTree>
    <p:extLst>
      <p:ext uri="{BB962C8B-B14F-4D97-AF65-F5344CB8AC3E}">
        <p14:creationId xmlns:p14="http://schemas.microsoft.com/office/powerpoint/2010/main" val="57228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148FD65-90E2-4242-80CA-DE6532E92CB8}" type="datetimeFigureOut">
              <a:rPr lang="en-US" smtClean="0"/>
              <a:t>12/13/21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443C016-E76B-49ED-ABEF-72CCE9166926}" type="slidenum">
              <a:rPr lang="en-US" smtClean="0"/>
              <a:t>‹#›</a:t>
            </a:fld>
            <a:endParaRPr lang="en-US"/>
          </a:p>
        </p:txBody>
      </p:sp>
    </p:spTree>
    <p:extLst>
      <p:ext uri="{BB962C8B-B14F-4D97-AF65-F5344CB8AC3E}">
        <p14:creationId xmlns:p14="http://schemas.microsoft.com/office/powerpoint/2010/main" val="288059461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3B140-240B-4B11-970E-D617603030C2}" type="datetimeFigureOut">
              <a:rPr lang="en-US" smtClean="0">
                <a:solidFill>
                  <a:prstClr val="black">
                    <a:tint val="75000"/>
                  </a:prstClr>
                </a:solidFill>
              </a:rPr>
              <a:pPr/>
              <a:t>12/13/21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938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spcBef>
          <a:spcPct val="0"/>
        </a:spcBef>
        <a:buNone/>
        <a:defRPr sz="44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flickr.com/photos/fatmanad/2680204486"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hyperlink" Target="https://flickr.com/photos/fatmanad/2680204486"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https://flickr.com/photos/fatmanad/2680204486" TargetMode="External"/><Relationship Id="rId2" Type="http://schemas.openxmlformats.org/officeDocument/2006/relationships/image" Target="../media/image14.jpe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latin typeface="Calibri" panose="020F0502020204030204" pitchFamily="34" charset="0"/>
            </a:endParaRPr>
          </a:p>
        </p:txBody>
      </p:sp>
      <p:sp>
        <p:nvSpPr>
          <p:cNvPr id="7" name="Rectangle 6"/>
          <p:cNvSpPr/>
          <p:nvPr/>
        </p:nvSpPr>
        <p:spPr bwMode="auto">
          <a:xfrm>
            <a:off x="0" y="0"/>
            <a:ext cx="12192000" cy="6858000"/>
          </a:xfrm>
          <a:prstGeom prst="rect">
            <a:avLst/>
          </a:prstGeom>
          <a:blipFill>
            <a:blip r:embed="rId3">
              <a:extLst>
                <a:ext uri="{837473B0-CC2E-450A-ABE3-18F120FF3D39}">
                  <a1611:picAttrSrcUrl xmlns:a1611="http://schemas.microsoft.com/office/drawing/2016/11/main" r:id="rId4"/>
                </a:ext>
              </a:extLst>
            </a:blip>
            <a:stretch>
              <a:fillRect/>
            </a:stretch>
          </a:blipFill>
          <a:ln>
            <a:noFill/>
          </a:ln>
        </p:spPr>
        <p:txBody>
          <a:bodyPr vert="horz" wrap="square" lIns="91440" tIns="45720" rIns="91440" bIns="45720" numCol="1" rtlCol="0" anchor="t" anchorCtr="0" compatLnSpc="1">
            <a:prstTxWarp prst="textNoShape">
              <a:avLst/>
            </a:prstTxWarp>
          </a:bodyPr>
          <a:lstStyle/>
          <a:p>
            <a:pPr algn="l"/>
            <a:endParaRPr lang="en-IN"/>
          </a:p>
        </p:txBody>
      </p:sp>
      <p:sp>
        <p:nvSpPr>
          <p:cNvPr id="2" name="Title 1"/>
          <p:cNvSpPr>
            <a:spLocks noGrp="1"/>
          </p:cNvSpPr>
          <p:nvPr>
            <p:ph type="ctrTitle"/>
          </p:nvPr>
        </p:nvSpPr>
        <p:spPr>
          <a:xfrm>
            <a:off x="864230" y="779138"/>
            <a:ext cx="10301614" cy="1140210"/>
          </a:xfrm>
        </p:spPr>
        <p:txBody>
          <a:bodyPr>
            <a:normAutofit/>
          </a:bodyPr>
          <a:lstStyle/>
          <a:p>
            <a:r>
              <a:rPr lang="en-IN" sz="6000" dirty="0"/>
              <a:t>Church Readings</a:t>
            </a:r>
          </a:p>
        </p:txBody>
      </p:sp>
      <p:sp>
        <p:nvSpPr>
          <p:cNvPr id="26" name="Freeform 25"/>
          <p:cNvSpPr/>
          <p:nvPr/>
        </p:nvSpPr>
        <p:spPr>
          <a:xfrm rot="20905091">
            <a:off x="-199079" y="4601916"/>
            <a:ext cx="12564592" cy="550416"/>
          </a:xfrm>
          <a:custGeom>
            <a:avLst/>
            <a:gdLst>
              <a:gd name="connsiteX0" fmla="*/ 12564592 w 12564592"/>
              <a:gd name="connsiteY0" fmla="*/ 0 h 550416"/>
              <a:gd name="connsiteX1" fmla="*/ 12451789 w 12564592"/>
              <a:gd name="connsiteY1" fmla="*/ 550416 h 550416"/>
              <a:gd name="connsiteX2" fmla="*/ 0 w 12564592"/>
              <a:gd name="connsiteY2" fmla="*/ 550416 h 550416"/>
              <a:gd name="connsiteX3" fmla="*/ 112802 w 12564592"/>
              <a:gd name="connsiteY3" fmla="*/ 0 h 550416"/>
            </a:gdLst>
            <a:ahLst/>
            <a:cxnLst>
              <a:cxn ang="0">
                <a:pos x="connsiteX0" y="connsiteY0"/>
              </a:cxn>
              <a:cxn ang="0">
                <a:pos x="connsiteX1" y="connsiteY1"/>
              </a:cxn>
              <a:cxn ang="0">
                <a:pos x="connsiteX2" y="connsiteY2"/>
              </a:cxn>
              <a:cxn ang="0">
                <a:pos x="connsiteX3" y="connsiteY3"/>
              </a:cxn>
            </a:cxnLst>
            <a:rect l="l" t="t" r="r" b="b"/>
            <a:pathLst>
              <a:path w="12564592" h="550416">
                <a:moveTo>
                  <a:pt x="12564592" y="0"/>
                </a:moveTo>
                <a:lnTo>
                  <a:pt x="12451789" y="550416"/>
                </a:lnTo>
                <a:lnTo>
                  <a:pt x="0" y="550416"/>
                </a:lnTo>
                <a:lnTo>
                  <a:pt x="112802"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latin typeface="Calibri" panose="020F0502020204030204" pitchFamily="34" charset="0"/>
            </a:endParaRPr>
          </a:p>
        </p:txBody>
      </p:sp>
      <p:sp>
        <p:nvSpPr>
          <p:cNvPr id="3" name="Subtitle 2"/>
          <p:cNvSpPr>
            <a:spLocks noGrp="1"/>
          </p:cNvSpPr>
          <p:nvPr>
            <p:ph type="subTitle" idx="1"/>
          </p:nvPr>
        </p:nvSpPr>
        <p:spPr>
          <a:xfrm>
            <a:off x="3019922" y="2317840"/>
            <a:ext cx="4261282" cy="481690"/>
          </a:xfrm>
        </p:spPr>
        <p:txBody>
          <a:bodyPr>
            <a:noAutofit/>
          </a:bodyPr>
          <a:lstStyle/>
          <a:p>
            <a:r>
              <a:rPr lang="en-IN" sz="3200" b="1" dirty="0">
                <a:latin typeface="Arial Black" panose="020B0A04020102020204" pitchFamily="34" charset="0"/>
              </a:rPr>
              <a:t>Deacons Meeting</a:t>
            </a:r>
          </a:p>
        </p:txBody>
      </p:sp>
      <p:sp>
        <p:nvSpPr>
          <p:cNvPr id="33" name="Freeform 32"/>
          <p:cNvSpPr/>
          <p:nvPr/>
        </p:nvSpPr>
        <p:spPr>
          <a:xfrm rot="1490866">
            <a:off x="2673682" y="4489040"/>
            <a:ext cx="9978882" cy="550416"/>
          </a:xfrm>
          <a:custGeom>
            <a:avLst/>
            <a:gdLst>
              <a:gd name="connsiteX0" fmla="*/ 0 w 9978882"/>
              <a:gd name="connsiteY0" fmla="*/ 550416 h 550416"/>
              <a:gd name="connsiteX1" fmla="*/ 1188606 w 9978882"/>
              <a:gd name="connsiteY1" fmla="*/ 0 h 550416"/>
              <a:gd name="connsiteX2" fmla="*/ 9852896 w 9978882"/>
              <a:gd name="connsiteY2" fmla="*/ 0 h 550416"/>
              <a:gd name="connsiteX3" fmla="*/ 9978882 w 9978882"/>
              <a:gd name="connsiteY3" fmla="*/ 272062 h 550416"/>
              <a:gd name="connsiteX4" fmla="*/ 9377787 w 9978882"/>
              <a:gd name="connsiteY4" fmla="*/ 550416 h 550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882" h="550416">
                <a:moveTo>
                  <a:pt x="0" y="550416"/>
                </a:moveTo>
                <a:lnTo>
                  <a:pt x="1188606" y="0"/>
                </a:lnTo>
                <a:lnTo>
                  <a:pt x="9852896" y="0"/>
                </a:lnTo>
                <a:lnTo>
                  <a:pt x="9978882" y="272062"/>
                </a:lnTo>
                <a:lnTo>
                  <a:pt x="9377787" y="5504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latin typeface="Calibri" panose="020F0502020204030204" pitchFamily="34" charset="0"/>
            </a:endParaRPr>
          </a:p>
        </p:txBody>
      </p:sp>
      <p:sp>
        <p:nvSpPr>
          <p:cNvPr id="25" name="Freeform 24"/>
          <p:cNvSpPr/>
          <p:nvPr/>
        </p:nvSpPr>
        <p:spPr>
          <a:xfrm rot="20905091">
            <a:off x="-183001" y="3758288"/>
            <a:ext cx="12548347" cy="550416"/>
          </a:xfrm>
          <a:custGeom>
            <a:avLst/>
            <a:gdLst>
              <a:gd name="connsiteX0" fmla="*/ 12548347 w 12548347"/>
              <a:gd name="connsiteY0" fmla="*/ 0 h 550416"/>
              <a:gd name="connsiteX1" fmla="*/ 12435544 w 12548347"/>
              <a:gd name="connsiteY1" fmla="*/ 550416 h 550416"/>
              <a:gd name="connsiteX2" fmla="*/ 0 w 12548347"/>
              <a:gd name="connsiteY2" fmla="*/ 550416 h 550416"/>
              <a:gd name="connsiteX3" fmla="*/ 112803 w 12548347"/>
              <a:gd name="connsiteY3" fmla="*/ 0 h 550416"/>
            </a:gdLst>
            <a:ahLst/>
            <a:cxnLst>
              <a:cxn ang="0">
                <a:pos x="connsiteX0" y="connsiteY0"/>
              </a:cxn>
              <a:cxn ang="0">
                <a:pos x="connsiteX1" y="connsiteY1"/>
              </a:cxn>
              <a:cxn ang="0">
                <a:pos x="connsiteX2" y="connsiteY2"/>
              </a:cxn>
              <a:cxn ang="0">
                <a:pos x="connsiteX3" y="connsiteY3"/>
              </a:cxn>
            </a:cxnLst>
            <a:rect l="l" t="t" r="r" b="b"/>
            <a:pathLst>
              <a:path w="12548347" h="550416">
                <a:moveTo>
                  <a:pt x="12548347" y="0"/>
                </a:moveTo>
                <a:lnTo>
                  <a:pt x="12435544" y="550416"/>
                </a:lnTo>
                <a:lnTo>
                  <a:pt x="0" y="550416"/>
                </a:lnTo>
                <a:lnTo>
                  <a:pt x="112803"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latin typeface="Calibri" panose="020F0502020204030204" pitchFamily="34" charset="0"/>
            </a:endParaRPr>
          </a:p>
        </p:txBody>
      </p:sp>
      <p:sp>
        <p:nvSpPr>
          <p:cNvPr id="9" name="TextBox 8"/>
          <p:cNvSpPr txBox="1"/>
          <p:nvPr/>
        </p:nvSpPr>
        <p:spPr>
          <a:xfrm>
            <a:off x="4979137" y="5303774"/>
            <a:ext cx="3634136" cy="523220"/>
          </a:xfrm>
          <a:prstGeom prst="rect">
            <a:avLst/>
          </a:prstGeom>
          <a:noFill/>
        </p:spPr>
        <p:txBody>
          <a:bodyPr wrap="none" rtlCol="0">
            <a:spAutoFit/>
          </a:bodyPr>
          <a:lstStyle/>
          <a:p>
            <a:r>
              <a:rPr lang="en-IN" sz="2800" b="1" dirty="0">
                <a:latin typeface="Calibri" panose="020F0502020204030204" pitchFamily="34" charset="0"/>
                <a:ea typeface="Lato Medium" panose="020F0502020204030203" pitchFamily="34" charset="0"/>
                <a:cs typeface="Calibri" panose="020F0502020204030204" pitchFamily="34" charset="0"/>
              </a:rPr>
              <a:t>By HG Bishop Abraham</a:t>
            </a:r>
          </a:p>
        </p:txBody>
      </p:sp>
      <p:grpSp>
        <p:nvGrpSpPr>
          <p:cNvPr id="18" name="Group 17"/>
          <p:cNvGrpSpPr/>
          <p:nvPr/>
        </p:nvGrpSpPr>
        <p:grpSpPr>
          <a:xfrm>
            <a:off x="137160" y="116205"/>
            <a:ext cx="11924066" cy="4854480"/>
            <a:chOff x="137160" y="116205"/>
            <a:chExt cx="11924066" cy="4854480"/>
          </a:xfrm>
        </p:grpSpPr>
        <p:cxnSp>
          <p:nvCxnSpPr>
            <p:cNvPr id="13" name="Straight Connector 12"/>
            <p:cNvCxnSpPr/>
            <p:nvPr/>
          </p:nvCxnSpPr>
          <p:spPr>
            <a:xfrm flipV="1">
              <a:off x="152399" y="146685"/>
              <a:ext cx="1" cy="482400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37160" y="121920"/>
              <a:ext cx="11887200" cy="3048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2030074" y="116205"/>
              <a:ext cx="31152" cy="241200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95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3" grpId="0" build="p"/>
      <p:bldP spid="33" grpId="0" animBg="1"/>
      <p:bldP spid="25"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E8E1FE8-64F4-4495-87E9-5FB26D1EE723}"/>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3086C055-B360-4FA8-B167-EAD94300C7CC}"/>
              </a:ext>
            </a:extLst>
          </p:cNvPr>
          <p:cNvGrpSpPr/>
          <p:nvPr/>
        </p:nvGrpSpPr>
        <p:grpSpPr>
          <a:xfrm>
            <a:off x="0" y="274638"/>
            <a:ext cx="12192000" cy="1143000"/>
            <a:chOff x="0" y="274638"/>
            <a:chExt cx="12192000" cy="1143000"/>
          </a:xfrm>
        </p:grpSpPr>
        <p:sp>
          <p:nvSpPr>
            <p:cNvPr id="19" name="Rectangle 18">
              <a:extLst>
                <a:ext uri="{FF2B5EF4-FFF2-40B4-BE49-F238E27FC236}">
                  <a16:creationId xmlns:a16="http://schemas.microsoft.com/office/drawing/2014/main" id="{ACF8706D-7DB0-4A2D-A5C5-B9B57BD70C37}"/>
                </a:ext>
              </a:extLst>
            </p:cNvPr>
            <p:cNvSpPr/>
            <p:nvPr/>
          </p:nvSpPr>
          <p:spPr bwMode="auto">
            <a:xfrm>
              <a:off x="0" y="274638"/>
              <a:ext cx="12192000" cy="1143000"/>
            </a:xfrm>
            <a:prstGeom prst="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EDAED94C-52A5-4867-8063-FF847247CD38}"/>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AD406B-CBF1-439D-AB45-344665B51240}"/>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F8B35FB2-52C6-4CD6-8D8B-EB58203E0F4F}"/>
              </a:ext>
            </a:extLst>
          </p:cNvPr>
          <p:cNvSpPr>
            <a:spLocks noGrp="1"/>
          </p:cNvSpPr>
          <p:nvPr>
            <p:ph type="title"/>
          </p:nvPr>
        </p:nvSpPr>
        <p:spPr/>
        <p:txBody>
          <a:bodyPr>
            <a:noAutofit/>
          </a:bodyPr>
          <a:lstStyle/>
          <a:p>
            <a:r>
              <a:rPr lang="en-US" sz="3200" dirty="0">
                <a:solidFill>
                  <a:schemeClr val="bg1"/>
                </a:solidFill>
              </a:rPr>
              <a:t>“The grace of the only-begotten Son, Jesus Christ to His people:”</a:t>
            </a:r>
            <a:endParaRPr lang="en-IN" sz="3200" dirty="0">
              <a:solidFill>
                <a:schemeClr val="bg1"/>
              </a:solidFill>
            </a:endParaRPr>
          </a:p>
        </p:txBody>
      </p:sp>
      <p:sp>
        <p:nvSpPr>
          <p:cNvPr id="10" name="Title 1">
            <a:extLst>
              <a:ext uri="{FF2B5EF4-FFF2-40B4-BE49-F238E27FC236}">
                <a16:creationId xmlns:a16="http://schemas.microsoft.com/office/drawing/2014/main" id="{6902FE5E-D20A-4425-9698-3A9BC14E004D}"/>
              </a:ext>
            </a:extLst>
          </p:cNvPr>
          <p:cNvSpPr txBox="1">
            <a:spLocks/>
          </p:cNvSpPr>
          <p:nvPr/>
        </p:nvSpPr>
        <p:spPr>
          <a:xfrm>
            <a:off x="1838238" y="1685434"/>
            <a:ext cx="10353762" cy="97045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defRPr/>
            </a:pPr>
            <a:r>
              <a:rPr lang="en-US" dirty="0">
                <a:solidFill>
                  <a:schemeClr val="bg1"/>
                </a:solidFill>
              </a:rPr>
              <a:t> </a:t>
            </a:r>
          </a:p>
        </p:txBody>
      </p:sp>
      <p:cxnSp>
        <p:nvCxnSpPr>
          <p:cNvPr id="27" name="Straight Connector 26">
            <a:extLst>
              <a:ext uri="{FF2B5EF4-FFF2-40B4-BE49-F238E27FC236}">
                <a16:creationId xmlns:a16="http://schemas.microsoft.com/office/drawing/2014/main" id="{15342A35-5255-468F-AB9C-FDFFBC37346C}"/>
              </a:ext>
            </a:extLst>
          </p:cNvPr>
          <p:cNvCxnSpPr/>
          <p:nvPr/>
        </p:nvCxnSpPr>
        <p:spPr>
          <a:xfrm rot="16200000" flipH="1">
            <a:off x="2867473" y="4315272"/>
            <a:ext cx="3707485" cy="6371"/>
          </a:xfrm>
          <a:prstGeom prst="line">
            <a:avLst/>
          </a:prstGeom>
          <a:ln w="28575">
            <a:solidFill>
              <a:schemeClr val="tx1">
                <a:lumMod val="65000"/>
                <a:lumOff val="35000"/>
              </a:schemeClr>
            </a:solidFill>
            <a:tailEnd type="oval"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6AEA1D9-230C-410F-AFC6-4219CC7C5550}"/>
              </a:ext>
            </a:extLst>
          </p:cNvPr>
          <p:cNvSpPr/>
          <p:nvPr/>
        </p:nvSpPr>
        <p:spPr>
          <a:xfrm rot="21394068">
            <a:off x="3770203" y="4018430"/>
            <a:ext cx="1909927" cy="1273285"/>
          </a:xfrm>
          <a:prstGeom prst="rect">
            <a:avLst/>
          </a:prstGeom>
          <a:solidFill>
            <a:schemeClr val="accent6">
              <a:lumMod val="7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dirty="0" err="1"/>
              <a:t>Amshir</a:t>
            </a:r>
            <a:r>
              <a:rPr lang="en-US" altLang="en-US" sz="1600" dirty="0"/>
              <a:t>: The </a:t>
            </a:r>
            <a:r>
              <a:rPr lang="en-US" altLang="en-US" sz="1600" b="1" dirty="0">
                <a:solidFill>
                  <a:schemeClr val="tx1"/>
                </a:solidFill>
              </a:rPr>
              <a:t>spiritual</a:t>
            </a:r>
            <a:r>
              <a:rPr lang="en-US" altLang="en-US" sz="1600" b="1" dirty="0"/>
              <a:t> </a:t>
            </a:r>
            <a:r>
              <a:rPr lang="en-US" altLang="en-US" sz="1600" b="1" dirty="0">
                <a:solidFill>
                  <a:schemeClr val="tx1"/>
                </a:solidFill>
              </a:rPr>
              <a:t>food</a:t>
            </a:r>
            <a:r>
              <a:rPr lang="en-US" altLang="en-US" sz="1600" b="1" dirty="0"/>
              <a:t> </a:t>
            </a:r>
            <a:r>
              <a:rPr lang="en-US" altLang="en-US" sz="1600" dirty="0"/>
              <a:t>of the only-begotten Son, Jesus Christ, </a:t>
            </a:r>
            <a:r>
              <a:rPr lang="en-US" altLang="en-US" sz="1600" b="1" dirty="0">
                <a:solidFill>
                  <a:schemeClr val="tx1"/>
                </a:solidFill>
              </a:rPr>
              <a:t>to His people</a:t>
            </a:r>
          </a:p>
        </p:txBody>
      </p:sp>
      <p:cxnSp>
        <p:nvCxnSpPr>
          <p:cNvPr id="29" name="Straight Connector 28">
            <a:extLst>
              <a:ext uri="{FF2B5EF4-FFF2-40B4-BE49-F238E27FC236}">
                <a16:creationId xmlns:a16="http://schemas.microsoft.com/office/drawing/2014/main" id="{125B2359-4356-4E21-A1BA-6CE43006C3F2}"/>
              </a:ext>
            </a:extLst>
          </p:cNvPr>
          <p:cNvCxnSpPr/>
          <p:nvPr/>
        </p:nvCxnSpPr>
        <p:spPr>
          <a:xfrm rot="16200000" flipH="1">
            <a:off x="5801172" y="3819971"/>
            <a:ext cx="2716887" cy="6371"/>
          </a:xfrm>
          <a:prstGeom prst="line">
            <a:avLst/>
          </a:prstGeom>
          <a:ln w="28575">
            <a:solidFill>
              <a:schemeClr val="tx1">
                <a:lumMod val="65000"/>
                <a:lumOff val="35000"/>
              </a:schemeClr>
            </a:solidFill>
            <a:tailEnd type="oval"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F7237DA-4DEF-415E-A53D-A21CC32AB977}"/>
              </a:ext>
            </a:extLst>
          </p:cNvPr>
          <p:cNvSpPr/>
          <p:nvPr/>
        </p:nvSpPr>
        <p:spPr>
          <a:xfrm rot="339824">
            <a:off x="6284802" y="3408830"/>
            <a:ext cx="1909927" cy="1273285"/>
          </a:xfrm>
          <a:prstGeom prst="rect">
            <a:avLst/>
          </a:prstGeom>
          <a:solidFill>
            <a:schemeClr val="accent3">
              <a:lumMod val="7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dirty="0" err="1"/>
              <a:t>Bashans</a:t>
            </a:r>
            <a:r>
              <a:rPr lang="en-US" altLang="en-US" sz="1600" dirty="0"/>
              <a:t>: The </a:t>
            </a:r>
            <a:r>
              <a:rPr lang="en-US" altLang="en-US" sz="1600" b="1" dirty="0">
                <a:solidFill>
                  <a:schemeClr val="tx1"/>
                </a:solidFill>
              </a:rPr>
              <a:t>dominance</a:t>
            </a:r>
            <a:r>
              <a:rPr lang="en-US" altLang="en-US" sz="1600" b="1" dirty="0"/>
              <a:t> </a:t>
            </a:r>
            <a:r>
              <a:rPr lang="en-US" altLang="en-US" sz="1600" dirty="0"/>
              <a:t>of the only-begotten Son, Jesus Christ, </a:t>
            </a:r>
            <a:r>
              <a:rPr lang="en-US" altLang="en-US" sz="1600" b="1" dirty="0">
                <a:solidFill>
                  <a:schemeClr val="tx1"/>
                </a:solidFill>
              </a:rPr>
              <a:t>over His people</a:t>
            </a:r>
          </a:p>
        </p:txBody>
      </p:sp>
      <p:sp>
        <p:nvSpPr>
          <p:cNvPr id="33" name="Rectangle 32">
            <a:extLst>
              <a:ext uri="{FF2B5EF4-FFF2-40B4-BE49-F238E27FC236}">
                <a16:creationId xmlns:a16="http://schemas.microsoft.com/office/drawing/2014/main" id="{D1EBF02B-3150-4BAE-B874-A67C8A905B50}"/>
              </a:ext>
            </a:extLst>
          </p:cNvPr>
          <p:cNvSpPr/>
          <p:nvPr/>
        </p:nvSpPr>
        <p:spPr>
          <a:xfrm>
            <a:off x="2691685" y="1752600"/>
            <a:ext cx="6439436" cy="762000"/>
          </a:xfrm>
          <a:prstGeom prst="rect">
            <a:avLst/>
          </a:prstGeom>
          <a:solidFill>
            <a:srgbClr val="FFC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Lato Black" panose="020F0A02020204030203" pitchFamily="34" charset="0"/>
              </a:rPr>
              <a:t>EXAMPLES</a:t>
            </a:r>
          </a:p>
        </p:txBody>
      </p:sp>
    </p:spTree>
    <p:extLst>
      <p:ext uri="{BB962C8B-B14F-4D97-AF65-F5344CB8AC3E}">
        <p14:creationId xmlns:p14="http://schemas.microsoft.com/office/powerpoint/2010/main" val="1092071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6" presetClass="emph" presetSubtype="0" autoRev="1" fill="hold" nodeType="withEffect">
                                  <p:stCondLst>
                                    <p:cond delay="0"/>
                                  </p:stCondLst>
                                  <p:childTnLst>
                                    <p:animScale>
                                      <p:cBhvr>
                                        <p:cTn id="14" dur="500" fill="hold"/>
                                        <p:tgtEl>
                                          <p:spTgt spid="27"/>
                                        </p:tgtEl>
                                      </p:cBhvr>
                                      <p:by x="100000" y="120000"/>
                                    </p:animScale>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par>
                                <p:cTn id="25" presetID="6" presetClass="emph" presetSubtype="0" autoRev="1" fill="hold" nodeType="withEffect">
                                  <p:stCondLst>
                                    <p:cond delay="0"/>
                                  </p:stCondLst>
                                  <p:childTnLst>
                                    <p:animScale>
                                      <p:cBhvr>
                                        <p:cTn id="26" dur="500" fill="hold"/>
                                        <p:tgtEl>
                                          <p:spTgt spid="29"/>
                                        </p:tgtEl>
                                      </p:cBhvr>
                                      <p:by x="100000" y="120000"/>
                                    </p:animScale>
                                  </p:childTnLst>
                                </p:cTn>
                              </p:par>
                              <p:par>
                                <p:cTn id="27" presetID="42"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F2D2854-10CC-44AA-858E-389536A37500}"/>
              </a:ext>
            </a:extLst>
          </p:cNvPr>
          <p:cNvGrpSpPr/>
          <p:nvPr/>
        </p:nvGrpSpPr>
        <p:grpSpPr>
          <a:xfrm>
            <a:off x="2263672" y="1417638"/>
            <a:ext cx="6139692" cy="1701423"/>
            <a:chOff x="2764656" y="1690688"/>
            <a:chExt cx="6272812" cy="1738312"/>
          </a:xfrm>
        </p:grpSpPr>
        <p:pic>
          <p:nvPicPr>
            <p:cNvPr id="3" name="Graphic 2">
              <a:extLst>
                <a:ext uri="{FF2B5EF4-FFF2-40B4-BE49-F238E27FC236}">
                  <a16:creationId xmlns:a16="http://schemas.microsoft.com/office/drawing/2014/main" id="{51631299-1A42-4A7C-B024-E2B2B2C213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656" y="1690688"/>
              <a:ext cx="1738312" cy="1738312"/>
            </a:xfrm>
            <a:prstGeom prst="rect">
              <a:avLst/>
            </a:prstGeom>
          </p:spPr>
        </p:pic>
        <p:sp>
          <p:nvSpPr>
            <p:cNvPr id="16" name="Rectangle: Rounded Corners 15">
              <a:extLst>
                <a:ext uri="{FF2B5EF4-FFF2-40B4-BE49-F238E27FC236}">
                  <a16:creationId xmlns:a16="http://schemas.microsoft.com/office/drawing/2014/main" id="{90406781-ABCC-4880-AA08-CF4D27E3179A}"/>
                </a:ext>
              </a:extLst>
            </p:cNvPr>
            <p:cNvSpPr/>
            <p:nvPr/>
          </p:nvSpPr>
          <p:spPr>
            <a:xfrm>
              <a:off x="3994952" y="1957269"/>
              <a:ext cx="5042516" cy="1111717"/>
            </a:xfrm>
            <a:prstGeom prst="roundRect">
              <a:avLst>
                <a:gd name="adj" fmla="val 50000"/>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50E9293A-A496-4DC0-9A00-592B87B59DFB}"/>
                </a:ext>
              </a:extLst>
            </p:cNvPr>
            <p:cNvSpPr txBox="1"/>
            <p:nvPr/>
          </p:nvSpPr>
          <p:spPr>
            <a:xfrm>
              <a:off x="3133817" y="2157274"/>
              <a:ext cx="445799" cy="723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Tw Cen MT Condensed Extra Bold"/>
                  <a:ea typeface="+mn-ea"/>
                  <a:cs typeface="+mn-cs"/>
                </a:rPr>
                <a:t>3</a:t>
              </a:r>
            </a:p>
          </p:txBody>
        </p:sp>
        <p:sp>
          <p:nvSpPr>
            <p:cNvPr id="21" name="TextBox 20">
              <a:extLst>
                <a:ext uri="{FF2B5EF4-FFF2-40B4-BE49-F238E27FC236}">
                  <a16:creationId xmlns:a16="http://schemas.microsoft.com/office/drawing/2014/main" id="{E9CF2CF5-37EB-4F68-A048-BAD2F4A7513E}"/>
                </a:ext>
              </a:extLst>
            </p:cNvPr>
            <p:cNvSpPr txBox="1"/>
            <p:nvPr/>
          </p:nvSpPr>
          <p:spPr>
            <a:xfrm>
              <a:off x="4438834" y="2159184"/>
              <a:ext cx="4394447" cy="660344"/>
            </a:xfrm>
            <a:prstGeom prst="rect">
              <a:avLst/>
            </a:prstGeom>
            <a:noFill/>
          </p:spPr>
          <p:txBody>
            <a:bodyPr wrap="square" rtlCol="0">
              <a:spAutoFit/>
            </a:bodyPr>
            <a:lstStyle/>
            <a:p>
              <a:pPr>
                <a:spcAft>
                  <a:spcPts val="1800"/>
                </a:spcAft>
              </a:pPr>
              <a:r>
                <a:rPr lang="en-US" altLang="en-US" b="1" dirty="0">
                  <a:solidFill>
                    <a:srgbClr val="FFFF00"/>
                  </a:solidFill>
                </a:rPr>
                <a:t>“The communion and gift of the Holy Spirit:” </a:t>
              </a:r>
              <a:r>
                <a:rPr lang="en-US" altLang="en-US" dirty="0">
                  <a:solidFill>
                    <a:schemeClr val="bg1"/>
                  </a:solidFill>
                </a:rPr>
                <a:t>All the readings of </a:t>
              </a:r>
              <a:r>
                <a:rPr lang="en-US" altLang="en-US" dirty="0" err="1">
                  <a:solidFill>
                    <a:schemeClr val="bg1"/>
                  </a:solidFill>
                </a:rPr>
                <a:t>Baounah</a:t>
              </a:r>
              <a:r>
                <a:rPr lang="en-US" altLang="en-US" dirty="0">
                  <a:solidFill>
                    <a:schemeClr val="bg1"/>
                  </a:solidFill>
                </a:rPr>
                <a:t> Sundays</a:t>
              </a:r>
            </a:p>
          </p:txBody>
        </p:sp>
      </p:grpSp>
      <p:grpSp>
        <p:nvGrpSpPr>
          <p:cNvPr id="26" name="Group 25">
            <a:extLst>
              <a:ext uri="{FF2B5EF4-FFF2-40B4-BE49-F238E27FC236}">
                <a16:creationId xmlns:a16="http://schemas.microsoft.com/office/drawing/2014/main" id="{8C48C177-D274-40D8-9BF3-C334E1F49C2E}"/>
              </a:ext>
            </a:extLst>
          </p:cNvPr>
          <p:cNvGrpSpPr/>
          <p:nvPr/>
        </p:nvGrpSpPr>
        <p:grpSpPr>
          <a:xfrm>
            <a:off x="3092714" y="2596734"/>
            <a:ext cx="6139692" cy="1701422"/>
            <a:chOff x="2764656" y="1690688"/>
            <a:chExt cx="6272812" cy="1738312"/>
          </a:xfrm>
        </p:grpSpPr>
        <p:pic>
          <p:nvPicPr>
            <p:cNvPr id="27" name="Graphic 26">
              <a:extLst>
                <a:ext uri="{FF2B5EF4-FFF2-40B4-BE49-F238E27FC236}">
                  <a16:creationId xmlns:a16="http://schemas.microsoft.com/office/drawing/2014/main" id="{464FE249-EFAD-47EB-B994-E0D47B17E5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656" y="1690688"/>
              <a:ext cx="1738312" cy="1738312"/>
            </a:xfrm>
            <a:prstGeom prst="rect">
              <a:avLst/>
            </a:prstGeom>
          </p:spPr>
        </p:pic>
        <p:sp>
          <p:nvSpPr>
            <p:cNvPr id="28" name="Rectangle: Rounded Corners 27">
              <a:extLst>
                <a:ext uri="{FF2B5EF4-FFF2-40B4-BE49-F238E27FC236}">
                  <a16:creationId xmlns:a16="http://schemas.microsoft.com/office/drawing/2014/main" id="{D9BA3535-BC0B-4653-8490-6C6F5E1D5BBC}"/>
                </a:ext>
              </a:extLst>
            </p:cNvPr>
            <p:cNvSpPr/>
            <p:nvPr/>
          </p:nvSpPr>
          <p:spPr>
            <a:xfrm>
              <a:off x="3994952" y="1957269"/>
              <a:ext cx="5042516" cy="1111717"/>
            </a:xfrm>
            <a:prstGeom prst="roundRect">
              <a:avLst>
                <a:gd name="adj" fmla="val 50000"/>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0B1D7F5-C5DA-4CC9-BCC7-ACC031F3E6A3}"/>
                </a:ext>
              </a:extLst>
            </p:cNvPr>
            <p:cNvSpPr txBox="1"/>
            <p:nvPr/>
          </p:nvSpPr>
          <p:spPr>
            <a:xfrm>
              <a:off x="3133817" y="2157274"/>
              <a:ext cx="445799" cy="723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Tw Cen MT Condensed Extra Bold"/>
                  <a:ea typeface="+mn-ea"/>
                  <a:cs typeface="+mn-cs"/>
                </a:rPr>
                <a:t>4</a:t>
              </a:r>
            </a:p>
          </p:txBody>
        </p:sp>
        <p:sp>
          <p:nvSpPr>
            <p:cNvPr id="31" name="TextBox 30">
              <a:extLst>
                <a:ext uri="{FF2B5EF4-FFF2-40B4-BE49-F238E27FC236}">
                  <a16:creationId xmlns:a16="http://schemas.microsoft.com/office/drawing/2014/main" id="{74222C0D-4B3F-46A3-9330-992178798AD4}"/>
                </a:ext>
              </a:extLst>
            </p:cNvPr>
            <p:cNvSpPr txBox="1"/>
            <p:nvPr/>
          </p:nvSpPr>
          <p:spPr>
            <a:xfrm>
              <a:off x="4438834" y="2159184"/>
              <a:ext cx="4394447" cy="660345"/>
            </a:xfrm>
            <a:prstGeom prst="rect">
              <a:avLst/>
            </a:prstGeom>
            <a:noFill/>
          </p:spPr>
          <p:txBody>
            <a:bodyPr wrap="square" rtlCol="0">
              <a:spAutoFit/>
            </a:bodyPr>
            <a:lstStyle/>
            <a:p>
              <a:pPr>
                <a:spcAft>
                  <a:spcPts val="1800"/>
                </a:spcAft>
              </a:pPr>
              <a:r>
                <a:rPr lang="en-US" altLang="en-US" b="1" dirty="0">
                  <a:solidFill>
                    <a:srgbClr val="FFFF00"/>
                  </a:solidFill>
                </a:rPr>
                <a:t>“The help of the Savior to His Apostles:”</a:t>
              </a:r>
              <a:br>
                <a:rPr lang="en-US" altLang="en-US" b="1" dirty="0">
                  <a:solidFill>
                    <a:srgbClr val="FFFF00"/>
                  </a:solidFill>
                </a:rPr>
              </a:br>
              <a:r>
                <a:rPr lang="en-US" altLang="en-US" dirty="0">
                  <a:solidFill>
                    <a:schemeClr val="bg1"/>
                  </a:solidFill>
                </a:rPr>
                <a:t>All the readings of Abib Sundays</a:t>
              </a:r>
            </a:p>
          </p:txBody>
        </p:sp>
      </p:grpSp>
      <p:grpSp>
        <p:nvGrpSpPr>
          <p:cNvPr id="33" name="Group 32">
            <a:extLst>
              <a:ext uri="{FF2B5EF4-FFF2-40B4-BE49-F238E27FC236}">
                <a16:creationId xmlns:a16="http://schemas.microsoft.com/office/drawing/2014/main" id="{CD79F651-1441-4862-AB5F-027EC40FBEF3}"/>
              </a:ext>
            </a:extLst>
          </p:cNvPr>
          <p:cNvGrpSpPr/>
          <p:nvPr/>
        </p:nvGrpSpPr>
        <p:grpSpPr>
          <a:xfrm>
            <a:off x="3921756" y="3775830"/>
            <a:ext cx="6139692" cy="1701422"/>
            <a:chOff x="2764656" y="1690688"/>
            <a:chExt cx="6272812" cy="1738312"/>
          </a:xfrm>
        </p:grpSpPr>
        <p:pic>
          <p:nvPicPr>
            <p:cNvPr id="34" name="Graphic 33">
              <a:extLst>
                <a:ext uri="{FF2B5EF4-FFF2-40B4-BE49-F238E27FC236}">
                  <a16:creationId xmlns:a16="http://schemas.microsoft.com/office/drawing/2014/main" id="{5F0B2D83-B33F-46A3-8C00-DDFD103FAF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656" y="1690688"/>
              <a:ext cx="1738312" cy="1738312"/>
            </a:xfrm>
            <a:prstGeom prst="rect">
              <a:avLst/>
            </a:prstGeom>
          </p:spPr>
        </p:pic>
        <p:sp>
          <p:nvSpPr>
            <p:cNvPr id="35" name="Rectangle: Rounded Corners 34">
              <a:extLst>
                <a:ext uri="{FF2B5EF4-FFF2-40B4-BE49-F238E27FC236}">
                  <a16:creationId xmlns:a16="http://schemas.microsoft.com/office/drawing/2014/main" id="{19EB23FA-E95C-416E-AFC6-E0E90CD1783C}"/>
                </a:ext>
              </a:extLst>
            </p:cNvPr>
            <p:cNvSpPr/>
            <p:nvPr/>
          </p:nvSpPr>
          <p:spPr>
            <a:xfrm>
              <a:off x="3994952" y="1957269"/>
              <a:ext cx="5042516" cy="1111717"/>
            </a:xfrm>
            <a:prstGeom prst="roundRect">
              <a:avLst>
                <a:gd name="adj" fmla="val 50000"/>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33F8D427-3B76-40DD-9429-766C8FE7741C}"/>
                </a:ext>
              </a:extLst>
            </p:cNvPr>
            <p:cNvSpPr txBox="1"/>
            <p:nvPr/>
          </p:nvSpPr>
          <p:spPr>
            <a:xfrm>
              <a:off x="3133817" y="2157274"/>
              <a:ext cx="445799" cy="723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Tw Cen MT Condensed Extra Bold"/>
                  <a:ea typeface="+mn-ea"/>
                  <a:cs typeface="+mn-cs"/>
                </a:rPr>
                <a:t>5</a:t>
              </a:r>
            </a:p>
          </p:txBody>
        </p:sp>
        <p:sp>
          <p:nvSpPr>
            <p:cNvPr id="38" name="TextBox 37">
              <a:extLst>
                <a:ext uri="{FF2B5EF4-FFF2-40B4-BE49-F238E27FC236}">
                  <a16:creationId xmlns:a16="http://schemas.microsoft.com/office/drawing/2014/main" id="{FD3311AB-D2EF-4D81-BF54-2E82913810B3}"/>
                </a:ext>
              </a:extLst>
            </p:cNvPr>
            <p:cNvSpPr txBox="1"/>
            <p:nvPr/>
          </p:nvSpPr>
          <p:spPr>
            <a:xfrm>
              <a:off x="4438834" y="2159184"/>
              <a:ext cx="4394447" cy="660345"/>
            </a:xfrm>
            <a:prstGeom prst="rect">
              <a:avLst/>
            </a:prstGeom>
            <a:noFill/>
          </p:spPr>
          <p:txBody>
            <a:bodyPr wrap="square" rtlCol="0">
              <a:spAutoFit/>
            </a:bodyPr>
            <a:lstStyle/>
            <a:p>
              <a:pPr>
                <a:spcAft>
                  <a:spcPts val="1800"/>
                </a:spcAft>
              </a:pPr>
              <a:r>
                <a:rPr lang="en-US" altLang="en-US" b="1" dirty="0">
                  <a:solidFill>
                    <a:srgbClr val="FFFF00"/>
                  </a:solidFill>
                </a:rPr>
                <a:t>“The Savior’s care for His church:”</a:t>
              </a:r>
              <a:br>
                <a:rPr lang="en-US" altLang="en-US" b="1" dirty="0">
                  <a:solidFill>
                    <a:srgbClr val="FFFF00"/>
                  </a:solidFill>
                </a:rPr>
              </a:br>
              <a:r>
                <a:rPr lang="en-US" altLang="en-US" dirty="0">
                  <a:solidFill>
                    <a:schemeClr val="bg1"/>
                  </a:solidFill>
                </a:rPr>
                <a:t>All the readings of </a:t>
              </a:r>
              <a:r>
                <a:rPr lang="en-US" altLang="en-US" dirty="0" err="1">
                  <a:solidFill>
                    <a:schemeClr val="bg1"/>
                  </a:solidFill>
                </a:rPr>
                <a:t>Mesra</a:t>
              </a:r>
              <a:r>
                <a:rPr lang="en-US" altLang="en-US" dirty="0">
                  <a:solidFill>
                    <a:schemeClr val="bg1"/>
                  </a:solidFill>
                </a:rPr>
                <a:t> Sundays</a:t>
              </a:r>
            </a:p>
          </p:txBody>
        </p:sp>
      </p:grpSp>
      <p:grpSp>
        <p:nvGrpSpPr>
          <p:cNvPr id="40" name="Group 39">
            <a:extLst>
              <a:ext uri="{FF2B5EF4-FFF2-40B4-BE49-F238E27FC236}">
                <a16:creationId xmlns:a16="http://schemas.microsoft.com/office/drawing/2014/main" id="{BDFA4D7C-21EE-4EED-A6D3-FD49573AC37D}"/>
              </a:ext>
            </a:extLst>
          </p:cNvPr>
          <p:cNvGrpSpPr/>
          <p:nvPr/>
        </p:nvGrpSpPr>
        <p:grpSpPr>
          <a:xfrm>
            <a:off x="4750797" y="4954925"/>
            <a:ext cx="6139692" cy="1701422"/>
            <a:chOff x="2764656" y="1690688"/>
            <a:chExt cx="6272812" cy="1738312"/>
          </a:xfrm>
        </p:grpSpPr>
        <p:pic>
          <p:nvPicPr>
            <p:cNvPr id="41" name="Graphic 40">
              <a:extLst>
                <a:ext uri="{FF2B5EF4-FFF2-40B4-BE49-F238E27FC236}">
                  <a16:creationId xmlns:a16="http://schemas.microsoft.com/office/drawing/2014/main" id="{B80132A2-92C7-4945-9064-25D431D4B8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656" y="1690688"/>
              <a:ext cx="1738312" cy="1738312"/>
            </a:xfrm>
            <a:prstGeom prst="rect">
              <a:avLst/>
            </a:prstGeom>
          </p:spPr>
        </p:pic>
        <p:sp>
          <p:nvSpPr>
            <p:cNvPr id="42" name="Rectangle: Rounded Corners 41">
              <a:extLst>
                <a:ext uri="{FF2B5EF4-FFF2-40B4-BE49-F238E27FC236}">
                  <a16:creationId xmlns:a16="http://schemas.microsoft.com/office/drawing/2014/main" id="{265CE2F7-B8CD-46AC-AB37-7C16DC74C8EB}"/>
                </a:ext>
              </a:extLst>
            </p:cNvPr>
            <p:cNvSpPr/>
            <p:nvPr/>
          </p:nvSpPr>
          <p:spPr>
            <a:xfrm>
              <a:off x="3994952" y="1957269"/>
              <a:ext cx="5042516" cy="1111717"/>
            </a:xfrm>
            <a:prstGeom prst="roundRect">
              <a:avLst>
                <a:gd name="adj" fmla="val 50000"/>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86F2ACBF-B3DE-421A-B420-2632BBB0F800}"/>
                </a:ext>
              </a:extLst>
            </p:cNvPr>
            <p:cNvSpPr txBox="1"/>
            <p:nvPr/>
          </p:nvSpPr>
          <p:spPr>
            <a:xfrm>
              <a:off x="3133817" y="2157274"/>
              <a:ext cx="445799" cy="723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Tw Cen MT Condensed Extra Bold"/>
                  <a:ea typeface="+mn-ea"/>
                  <a:cs typeface="+mn-cs"/>
                </a:rPr>
                <a:t>6</a:t>
              </a:r>
            </a:p>
          </p:txBody>
        </p:sp>
        <p:sp>
          <p:nvSpPr>
            <p:cNvPr id="45" name="TextBox 44">
              <a:extLst>
                <a:ext uri="{FF2B5EF4-FFF2-40B4-BE49-F238E27FC236}">
                  <a16:creationId xmlns:a16="http://schemas.microsoft.com/office/drawing/2014/main" id="{6D8683A1-76A8-42B0-A897-E8EE3D97912C}"/>
                </a:ext>
              </a:extLst>
            </p:cNvPr>
            <p:cNvSpPr txBox="1"/>
            <p:nvPr/>
          </p:nvSpPr>
          <p:spPr>
            <a:xfrm>
              <a:off x="4438834" y="2159184"/>
              <a:ext cx="4394447" cy="943350"/>
            </a:xfrm>
            <a:prstGeom prst="rect">
              <a:avLst/>
            </a:prstGeom>
            <a:noFill/>
          </p:spPr>
          <p:txBody>
            <a:bodyPr wrap="square" rtlCol="0">
              <a:spAutoFit/>
            </a:bodyPr>
            <a:lstStyle/>
            <a:p>
              <a:pPr>
                <a:spcAft>
                  <a:spcPts val="1800"/>
                </a:spcAft>
              </a:pPr>
              <a:r>
                <a:rPr lang="en-US" altLang="en-US" b="1" dirty="0">
                  <a:solidFill>
                    <a:srgbClr val="FFFF00"/>
                  </a:solidFill>
                </a:rPr>
                <a:t>“The Second Coming of the Lord Jesus Christ and the End Times:”</a:t>
              </a:r>
              <a:br>
                <a:rPr lang="en-US" altLang="en-US" b="1" dirty="0">
                  <a:solidFill>
                    <a:srgbClr val="FFFF00"/>
                  </a:solidFill>
                </a:rPr>
              </a:br>
              <a:r>
                <a:rPr lang="en-US" altLang="en-US" dirty="0">
                  <a:solidFill>
                    <a:schemeClr val="bg1"/>
                  </a:solidFill>
                </a:rPr>
                <a:t>All the readings of the Little Month Sunday</a:t>
              </a:r>
            </a:p>
          </p:txBody>
        </p:sp>
      </p:grpSp>
      <p:grpSp>
        <p:nvGrpSpPr>
          <p:cNvPr id="30" name="Group 29">
            <a:extLst>
              <a:ext uri="{FF2B5EF4-FFF2-40B4-BE49-F238E27FC236}">
                <a16:creationId xmlns:a16="http://schemas.microsoft.com/office/drawing/2014/main" id="{EAE6497F-94D4-4773-BBD5-B5D0A5186D53}"/>
              </a:ext>
            </a:extLst>
          </p:cNvPr>
          <p:cNvGrpSpPr/>
          <p:nvPr/>
        </p:nvGrpSpPr>
        <p:grpSpPr>
          <a:xfrm>
            <a:off x="0" y="274638"/>
            <a:ext cx="12192000" cy="1143000"/>
            <a:chOff x="0" y="274638"/>
            <a:chExt cx="12192000" cy="1143000"/>
          </a:xfrm>
        </p:grpSpPr>
        <p:sp>
          <p:nvSpPr>
            <p:cNvPr id="32" name="Rectangle 31">
              <a:extLst>
                <a:ext uri="{FF2B5EF4-FFF2-40B4-BE49-F238E27FC236}">
                  <a16:creationId xmlns:a16="http://schemas.microsoft.com/office/drawing/2014/main" id="{48414676-8CEA-43AC-8814-73DBEC5B9B4E}"/>
                </a:ext>
              </a:extLst>
            </p:cNvPr>
            <p:cNvSpPr/>
            <p:nvPr/>
          </p:nvSpPr>
          <p:spPr bwMode="auto">
            <a:xfrm>
              <a:off x="0" y="274638"/>
              <a:ext cx="12192000" cy="1143000"/>
            </a:xfrm>
            <a:prstGeom prst="rect">
              <a:avLst/>
            </a:prstGeom>
            <a:solidFill>
              <a:schemeClr val="tx1">
                <a:lumMod val="95000"/>
                <a:lumOff val="5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Connector 36">
              <a:extLst>
                <a:ext uri="{FF2B5EF4-FFF2-40B4-BE49-F238E27FC236}">
                  <a16:creationId xmlns:a16="http://schemas.microsoft.com/office/drawing/2014/main" id="{7E97F17E-3C89-4B62-9434-E9E66C5E829D}"/>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22018C-DB6E-4B92-9308-6CCF6A3FA5C4}"/>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itle 3">
            <a:extLst>
              <a:ext uri="{FF2B5EF4-FFF2-40B4-BE49-F238E27FC236}">
                <a16:creationId xmlns:a16="http://schemas.microsoft.com/office/drawing/2014/main" id="{B83B800B-824F-47D7-8EF3-6E33090C0A67}"/>
              </a:ext>
            </a:extLst>
          </p:cNvPr>
          <p:cNvSpPr>
            <a:spLocks noGrp="1"/>
          </p:cNvSpPr>
          <p:nvPr>
            <p:ph type="title"/>
          </p:nvPr>
        </p:nvSpPr>
        <p:spPr>
          <a:xfrm>
            <a:off x="609600" y="274638"/>
            <a:ext cx="10972800" cy="1143000"/>
          </a:xfrm>
        </p:spPr>
        <p:txBody>
          <a:bodyPr>
            <a:noAutofit/>
          </a:bodyPr>
          <a:lstStyle/>
          <a:p>
            <a:r>
              <a:rPr lang="en-US" sz="6000" dirty="0">
                <a:solidFill>
                  <a:schemeClr val="bg1"/>
                </a:solidFill>
              </a:rPr>
              <a:t>The Rest</a:t>
            </a:r>
            <a:endParaRPr lang="en-IN" sz="6000" dirty="0">
              <a:solidFill>
                <a:schemeClr val="bg1"/>
              </a:solidFill>
            </a:endParaRPr>
          </a:p>
        </p:txBody>
      </p:sp>
    </p:spTree>
    <p:extLst>
      <p:ext uri="{BB962C8B-B14F-4D97-AF65-F5344CB8AC3E}">
        <p14:creationId xmlns:p14="http://schemas.microsoft.com/office/powerpoint/2010/main" val="2583621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alpha val="82000"/>
          </a:scheme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EDDDF4A-0501-4179-9EE9-D1259EA99610}"/>
              </a:ext>
            </a:extLst>
          </p:cNvPr>
          <p:cNvSpPr/>
          <p:nvPr/>
        </p:nvSpPr>
        <p:spPr>
          <a:xfrm>
            <a:off x="913795" y="5217507"/>
            <a:ext cx="10353761" cy="571752"/>
          </a:xfrm>
          <a:custGeom>
            <a:avLst/>
            <a:gdLst>
              <a:gd name="connsiteX0" fmla="*/ 0 w 10353761"/>
              <a:gd name="connsiteY0" fmla="*/ 0 h 571752"/>
              <a:gd name="connsiteX1" fmla="*/ 10353761 w 10353761"/>
              <a:gd name="connsiteY1" fmla="*/ 0 h 571752"/>
              <a:gd name="connsiteX2" fmla="*/ 10353761 w 10353761"/>
              <a:gd name="connsiteY2" fmla="*/ 571752 h 571752"/>
              <a:gd name="connsiteX3" fmla="*/ 0 w 10353761"/>
              <a:gd name="connsiteY3" fmla="*/ 571752 h 571752"/>
              <a:gd name="connsiteX4" fmla="*/ 0 w 10353761"/>
              <a:gd name="connsiteY4" fmla="*/ 0 h 57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3761" h="571752">
                <a:moveTo>
                  <a:pt x="0" y="0"/>
                </a:moveTo>
                <a:lnTo>
                  <a:pt x="10353761" y="0"/>
                </a:lnTo>
                <a:lnTo>
                  <a:pt x="10353761" y="571752"/>
                </a:lnTo>
                <a:lnTo>
                  <a:pt x="0" y="571752"/>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If any Feasts of the Lord fall on one of these Sundays, we read from the readings of the feast and not that Sunday’s reading</a:t>
            </a:r>
          </a:p>
        </p:txBody>
      </p:sp>
      <p:sp>
        <p:nvSpPr>
          <p:cNvPr id="6" name="Freeform: Shape 5">
            <a:extLst>
              <a:ext uri="{FF2B5EF4-FFF2-40B4-BE49-F238E27FC236}">
                <a16:creationId xmlns:a16="http://schemas.microsoft.com/office/drawing/2014/main" id="{265EC1FF-53A7-4E8E-AADD-60911C111881}"/>
              </a:ext>
            </a:extLst>
          </p:cNvPr>
          <p:cNvSpPr/>
          <p:nvPr/>
        </p:nvSpPr>
        <p:spPr>
          <a:xfrm>
            <a:off x="913795" y="4346726"/>
            <a:ext cx="10353761" cy="879356"/>
          </a:xfrm>
          <a:custGeom>
            <a:avLst/>
            <a:gdLst>
              <a:gd name="connsiteX0" fmla="*/ 0 w 10353761"/>
              <a:gd name="connsiteY0" fmla="*/ 307977 h 879355"/>
              <a:gd name="connsiteX1" fmla="*/ 5066961 w 10353761"/>
              <a:gd name="connsiteY1" fmla="*/ 307977 h 879355"/>
              <a:gd name="connsiteX2" fmla="*/ 5066961 w 10353761"/>
              <a:gd name="connsiteY2" fmla="*/ 219839 h 879355"/>
              <a:gd name="connsiteX3" fmla="*/ 4957042 w 10353761"/>
              <a:gd name="connsiteY3" fmla="*/ 219839 h 879355"/>
              <a:gd name="connsiteX4" fmla="*/ 5176881 w 10353761"/>
              <a:gd name="connsiteY4" fmla="*/ 0 h 879355"/>
              <a:gd name="connsiteX5" fmla="*/ 5396719 w 10353761"/>
              <a:gd name="connsiteY5" fmla="*/ 219839 h 879355"/>
              <a:gd name="connsiteX6" fmla="*/ 5286800 w 10353761"/>
              <a:gd name="connsiteY6" fmla="*/ 219839 h 879355"/>
              <a:gd name="connsiteX7" fmla="*/ 5286800 w 10353761"/>
              <a:gd name="connsiteY7" fmla="*/ 307977 h 879355"/>
              <a:gd name="connsiteX8" fmla="*/ 10353761 w 10353761"/>
              <a:gd name="connsiteY8" fmla="*/ 307977 h 879355"/>
              <a:gd name="connsiteX9" fmla="*/ 10353761 w 10353761"/>
              <a:gd name="connsiteY9" fmla="*/ 879355 h 879355"/>
              <a:gd name="connsiteX10" fmla="*/ 0 w 10353761"/>
              <a:gd name="connsiteY10" fmla="*/ 879355 h 879355"/>
              <a:gd name="connsiteX11" fmla="*/ 0 w 10353761"/>
              <a:gd name="connsiteY11" fmla="*/ 307977 h 8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53761" h="879355">
                <a:moveTo>
                  <a:pt x="10353761" y="571378"/>
                </a:moveTo>
                <a:lnTo>
                  <a:pt x="5286800" y="571378"/>
                </a:lnTo>
                <a:lnTo>
                  <a:pt x="5286800" y="659516"/>
                </a:lnTo>
                <a:lnTo>
                  <a:pt x="5396719" y="659516"/>
                </a:lnTo>
                <a:lnTo>
                  <a:pt x="5176880" y="879354"/>
                </a:lnTo>
                <a:lnTo>
                  <a:pt x="4957042" y="659516"/>
                </a:lnTo>
                <a:lnTo>
                  <a:pt x="5066961" y="659516"/>
                </a:lnTo>
                <a:lnTo>
                  <a:pt x="5066961" y="571378"/>
                </a:lnTo>
                <a:lnTo>
                  <a:pt x="0" y="571378"/>
                </a:lnTo>
                <a:lnTo>
                  <a:pt x="0" y="1"/>
                </a:lnTo>
                <a:lnTo>
                  <a:pt x="10353761" y="1"/>
                </a:lnTo>
                <a:lnTo>
                  <a:pt x="10353761" y="571378"/>
                </a:ln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39" tIns="142241" rIns="142240" bIns="450217" numCol="1" spcCol="1270" anchor="ctr" anchorCtr="0">
            <a:noAutofit/>
          </a:bodyPr>
          <a:lstStyle/>
          <a:p>
            <a:pPr marL="0" lvl="0" indent="0" algn="l" defTabSz="889000">
              <a:lnSpc>
                <a:spcPct val="90000"/>
              </a:lnSpc>
              <a:spcBef>
                <a:spcPct val="0"/>
              </a:spcBef>
              <a:spcAft>
                <a:spcPct val="35000"/>
              </a:spcAft>
              <a:buNone/>
            </a:pPr>
            <a:r>
              <a:rPr lang="en-US" sz="2000" u="none" kern="1200" dirty="0"/>
              <a:t>The Fifth Sunday of the rest of the year from </a:t>
            </a:r>
            <a:r>
              <a:rPr lang="en-US" sz="2000" u="none" kern="1200" dirty="0" err="1"/>
              <a:t>Baramhat</a:t>
            </a:r>
            <a:r>
              <a:rPr lang="en-US" sz="2000" u="none" kern="1200" dirty="0"/>
              <a:t> to </a:t>
            </a:r>
            <a:r>
              <a:rPr lang="en-US" sz="2000" u="none" kern="1200" dirty="0" err="1"/>
              <a:t>Mesra</a:t>
            </a:r>
            <a:r>
              <a:rPr lang="en-US" sz="2000" u="none" kern="1200" dirty="0"/>
              <a:t> we read the Fifth Sunday readings in the book of </a:t>
            </a:r>
            <a:r>
              <a:rPr lang="en-US" sz="2000" u="none" kern="1200" dirty="0" err="1"/>
              <a:t>Katameros</a:t>
            </a:r>
            <a:r>
              <a:rPr lang="en-US" sz="2000" u="none" kern="1200" dirty="0"/>
              <a:t> part of Sunday readings.</a:t>
            </a:r>
          </a:p>
        </p:txBody>
      </p:sp>
      <p:sp>
        <p:nvSpPr>
          <p:cNvPr id="7" name="Freeform: Shape 6">
            <a:extLst>
              <a:ext uri="{FF2B5EF4-FFF2-40B4-BE49-F238E27FC236}">
                <a16:creationId xmlns:a16="http://schemas.microsoft.com/office/drawing/2014/main" id="{BA06930A-D9A6-475E-949F-FEE30BAC9ED4}"/>
              </a:ext>
            </a:extLst>
          </p:cNvPr>
          <p:cNvSpPr/>
          <p:nvPr/>
        </p:nvSpPr>
        <p:spPr>
          <a:xfrm>
            <a:off x="913795" y="3475947"/>
            <a:ext cx="10353761" cy="879356"/>
          </a:xfrm>
          <a:custGeom>
            <a:avLst/>
            <a:gdLst>
              <a:gd name="connsiteX0" fmla="*/ 0 w 10353761"/>
              <a:gd name="connsiteY0" fmla="*/ 307977 h 879355"/>
              <a:gd name="connsiteX1" fmla="*/ 5066961 w 10353761"/>
              <a:gd name="connsiteY1" fmla="*/ 307977 h 879355"/>
              <a:gd name="connsiteX2" fmla="*/ 5066961 w 10353761"/>
              <a:gd name="connsiteY2" fmla="*/ 219839 h 879355"/>
              <a:gd name="connsiteX3" fmla="*/ 4957042 w 10353761"/>
              <a:gd name="connsiteY3" fmla="*/ 219839 h 879355"/>
              <a:gd name="connsiteX4" fmla="*/ 5176881 w 10353761"/>
              <a:gd name="connsiteY4" fmla="*/ 0 h 879355"/>
              <a:gd name="connsiteX5" fmla="*/ 5396719 w 10353761"/>
              <a:gd name="connsiteY5" fmla="*/ 219839 h 879355"/>
              <a:gd name="connsiteX6" fmla="*/ 5286800 w 10353761"/>
              <a:gd name="connsiteY6" fmla="*/ 219839 h 879355"/>
              <a:gd name="connsiteX7" fmla="*/ 5286800 w 10353761"/>
              <a:gd name="connsiteY7" fmla="*/ 307977 h 879355"/>
              <a:gd name="connsiteX8" fmla="*/ 10353761 w 10353761"/>
              <a:gd name="connsiteY8" fmla="*/ 307977 h 879355"/>
              <a:gd name="connsiteX9" fmla="*/ 10353761 w 10353761"/>
              <a:gd name="connsiteY9" fmla="*/ 879355 h 879355"/>
              <a:gd name="connsiteX10" fmla="*/ 0 w 10353761"/>
              <a:gd name="connsiteY10" fmla="*/ 879355 h 879355"/>
              <a:gd name="connsiteX11" fmla="*/ 0 w 10353761"/>
              <a:gd name="connsiteY11" fmla="*/ 307977 h 8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53761" h="879355">
                <a:moveTo>
                  <a:pt x="10353761" y="571378"/>
                </a:moveTo>
                <a:lnTo>
                  <a:pt x="5286800" y="571378"/>
                </a:lnTo>
                <a:lnTo>
                  <a:pt x="5286800" y="659516"/>
                </a:lnTo>
                <a:lnTo>
                  <a:pt x="5396719" y="659516"/>
                </a:lnTo>
                <a:lnTo>
                  <a:pt x="5176880" y="879354"/>
                </a:lnTo>
                <a:lnTo>
                  <a:pt x="4957042" y="659516"/>
                </a:lnTo>
                <a:lnTo>
                  <a:pt x="5066961" y="659516"/>
                </a:lnTo>
                <a:lnTo>
                  <a:pt x="5066961" y="571378"/>
                </a:lnTo>
                <a:lnTo>
                  <a:pt x="0" y="571378"/>
                </a:lnTo>
                <a:lnTo>
                  <a:pt x="0" y="1"/>
                </a:lnTo>
                <a:lnTo>
                  <a:pt x="10353761" y="1"/>
                </a:lnTo>
                <a:lnTo>
                  <a:pt x="10353761" y="571378"/>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39" tIns="142240" rIns="142240" bIns="450217" numCol="1" spcCol="1270" anchor="ctr" anchorCtr="0">
            <a:noAutofit/>
          </a:bodyPr>
          <a:lstStyle/>
          <a:p>
            <a:pPr marL="0" lvl="0" indent="0" algn="l" defTabSz="889000">
              <a:lnSpc>
                <a:spcPct val="90000"/>
              </a:lnSpc>
              <a:spcBef>
                <a:spcPct val="0"/>
              </a:spcBef>
              <a:spcAft>
                <a:spcPct val="35000"/>
              </a:spcAft>
              <a:buNone/>
            </a:pPr>
            <a:r>
              <a:rPr lang="en-US" kern="1200" dirty="0">
                <a:solidFill>
                  <a:schemeClr val="tx1"/>
                </a:solidFill>
              </a:rPr>
              <a:t>The Fifth Sunday in the first 6 month of the year from Tout to </a:t>
            </a:r>
            <a:r>
              <a:rPr lang="en-US" kern="1200" dirty="0" err="1">
                <a:solidFill>
                  <a:schemeClr val="tx1"/>
                </a:solidFill>
              </a:rPr>
              <a:t>Amshir</a:t>
            </a:r>
            <a:r>
              <a:rPr lang="en-US" kern="1200" dirty="0">
                <a:solidFill>
                  <a:schemeClr val="tx1"/>
                </a:solidFill>
              </a:rPr>
              <a:t> we read the second Sunday of the month of </a:t>
            </a:r>
            <a:r>
              <a:rPr lang="en-US" kern="1200" dirty="0" err="1">
                <a:solidFill>
                  <a:schemeClr val="tx1"/>
                </a:solidFill>
              </a:rPr>
              <a:t>Amshir</a:t>
            </a:r>
            <a:endParaRPr lang="en-US" kern="1200" dirty="0">
              <a:solidFill>
                <a:schemeClr val="tx1"/>
              </a:solidFill>
            </a:endParaRPr>
          </a:p>
        </p:txBody>
      </p:sp>
      <p:sp>
        <p:nvSpPr>
          <p:cNvPr id="8" name="Freeform: Shape 7">
            <a:extLst>
              <a:ext uri="{FF2B5EF4-FFF2-40B4-BE49-F238E27FC236}">
                <a16:creationId xmlns:a16="http://schemas.microsoft.com/office/drawing/2014/main" id="{A998ECD0-E556-4EDC-832E-6BDF9F4B3D04}"/>
              </a:ext>
            </a:extLst>
          </p:cNvPr>
          <p:cNvSpPr/>
          <p:nvPr/>
        </p:nvSpPr>
        <p:spPr>
          <a:xfrm>
            <a:off x="913795" y="2605167"/>
            <a:ext cx="10353761" cy="879357"/>
          </a:xfrm>
          <a:custGeom>
            <a:avLst/>
            <a:gdLst>
              <a:gd name="connsiteX0" fmla="*/ 0 w 10353761"/>
              <a:gd name="connsiteY0" fmla="*/ 307977 h 879355"/>
              <a:gd name="connsiteX1" fmla="*/ 5066961 w 10353761"/>
              <a:gd name="connsiteY1" fmla="*/ 307977 h 879355"/>
              <a:gd name="connsiteX2" fmla="*/ 5066961 w 10353761"/>
              <a:gd name="connsiteY2" fmla="*/ 219839 h 879355"/>
              <a:gd name="connsiteX3" fmla="*/ 4957042 w 10353761"/>
              <a:gd name="connsiteY3" fmla="*/ 219839 h 879355"/>
              <a:gd name="connsiteX4" fmla="*/ 5176881 w 10353761"/>
              <a:gd name="connsiteY4" fmla="*/ 0 h 879355"/>
              <a:gd name="connsiteX5" fmla="*/ 5396719 w 10353761"/>
              <a:gd name="connsiteY5" fmla="*/ 219839 h 879355"/>
              <a:gd name="connsiteX6" fmla="*/ 5286800 w 10353761"/>
              <a:gd name="connsiteY6" fmla="*/ 219839 h 879355"/>
              <a:gd name="connsiteX7" fmla="*/ 5286800 w 10353761"/>
              <a:gd name="connsiteY7" fmla="*/ 307977 h 879355"/>
              <a:gd name="connsiteX8" fmla="*/ 10353761 w 10353761"/>
              <a:gd name="connsiteY8" fmla="*/ 307977 h 879355"/>
              <a:gd name="connsiteX9" fmla="*/ 10353761 w 10353761"/>
              <a:gd name="connsiteY9" fmla="*/ 879355 h 879355"/>
              <a:gd name="connsiteX10" fmla="*/ 0 w 10353761"/>
              <a:gd name="connsiteY10" fmla="*/ 879355 h 879355"/>
              <a:gd name="connsiteX11" fmla="*/ 0 w 10353761"/>
              <a:gd name="connsiteY11" fmla="*/ 307977 h 8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53761" h="879355">
                <a:moveTo>
                  <a:pt x="10353761" y="571378"/>
                </a:moveTo>
                <a:lnTo>
                  <a:pt x="5286800" y="571378"/>
                </a:lnTo>
                <a:lnTo>
                  <a:pt x="5286800" y="659516"/>
                </a:lnTo>
                <a:lnTo>
                  <a:pt x="5396719" y="659516"/>
                </a:lnTo>
                <a:lnTo>
                  <a:pt x="5176880" y="879354"/>
                </a:lnTo>
                <a:lnTo>
                  <a:pt x="4957042" y="659516"/>
                </a:lnTo>
                <a:lnTo>
                  <a:pt x="5066961" y="659516"/>
                </a:lnTo>
                <a:lnTo>
                  <a:pt x="5066961" y="571378"/>
                </a:lnTo>
                <a:lnTo>
                  <a:pt x="0" y="571378"/>
                </a:lnTo>
                <a:lnTo>
                  <a:pt x="0" y="1"/>
                </a:lnTo>
                <a:lnTo>
                  <a:pt x="10353761" y="1"/>
                </a:lnTo>
                <a:lnTo>
                  <a:pt x="10353761" y="571378"/>
                </a:lnTo>
                <a:close/>
              </a:path>
            </a:pathLst>
          </a:cu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39" tIns="142241" rIns="142240" bIns="450218"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So, we read about the miracle of the five loaves and the two fish</a:t>
            </a:r>
          </a:p>
        </p:txBody>
      </p:sp>
      <p:sp>
        <p:nvSpPr>
          <p:cNvPr id="9" name="Freeform: Shape 8">
            <a:extLst>
              <a:ext uri="{FF2B5EF4-FFF2-40B4-BE49-F238E27FC236}">
                <a16:creationId xmlns:a16="http://schemas.microsoft.com/office/drawing/2014/main" id="{356A9984-B0CF-4660-8BCE-EE673D2B4253}"/>
              </a:ext>
            </a:extLst>
          </p:cNvPr>
          <p:cNvSpPr/>
          <p:nvPr/>
        </p:nvSpPr>
        <p:spPr>
          <a:xfrm>
            <a:off x="913795" y="1734388"/>
            <a:ext cx="10353761" cy="879357"/>
          </a:xfrm>
          <a:custGeom>
            <a:avLst/>
            <a:gdLst>
              <a:gd name="connsiteX0" fmla="*/ 0 w 10353761"/>
              <a:gd name="connsiteY0" fmla="*/ 307977 h 879355"/>
              <a:gd name="connsiteX1" fmla="*/ 5066961 w 10353761"/>
              <a:gd name="connsiteY1" fmla="*/ 307977 h 879355"/>
              <a:gd name="connsiteX2" fmla="*/ 5066961 w 10353761"/>
              <a:gd name="connsiteY2" fmla="*/ 219839 h 879355"/>
              <a:gd name="connsiteX3" fmla="*/ 4957042 w 10353761"/>
              <a:gd name="connsiteY3" fmla="*/ 219839 h 879355"/>
              <a:gd name="connsiteX4" fmla="*/ 5176881 w 10353761"/>
              <a:gd name="connsiteY4" fmla="*/ 0 h 879355"/>
              <a:gd name="connsiteX5" fmla="*/ 5396719 w 10353761"/>
              <a:gd name="connsiteY5" fmla="*/ 219839 h 879355"/>
              <a:gd name="connsiteX6" fmla="*/ 5286800 w 10353761"/>
              <a:gd name="connsiteY6" fmla="*/ 219839 h 879355"/>
              <a:gd name="connsiteX7" fmla="*/ 5286800 w 10353761"/>
              <a:gd name="connsiteY7" fmla="*/ 307977 h 879355"/>
              <a:gd name="connsiteX8" fmla="*/ 10353761 w 10353761"/>
              <a:gd name="connsiteY8" fmla="*/ 307977 h 879355"/>
              <a:gd name="connsiteX9" fmla="*/ 10353761 w 10353761"/>
              <a:gd name="connsiteY9" fmla="*/ 879355 h 879355"/>
              <a:gd name="connsiteX10" fmla="*/ 0 w 10353761"/>
              <a:gd name="connsiteY10" fmla="*/ 879355 h 879355"/>
              <a:gd name="connsiteX11" fmla="*/ 0 w 10353761"/>
              <a:gd name="connsiteY11" fmla="*/ 307977 h 8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53761" h="879355">
                <a:moveTo>
                  <a:pt x="10353761" y="571378"/>
                </a:moveTo>
                <a:lnTo>
                  <a:pt x="5286800" y="571378"/>
                </a:lnTo>
                <a:lnTo>
                  <a:pt x="5286800" y="659516"/>
                </a:lnTo>
                <a:lnTo>
                  <a:pt x="5396719" y="659516"/>
                </a:lnTo>
                <a:lnTo>
                  <a:pt x="5176880" y="879354"/>
                </a:lnTo>
                <a:lnTo>
                  <a:pt x="4957042" y="659516"/>
                </a:lnTo>
                <a:lnTo>
                  <a:pt x="5066961" y="659516"/>
                </a:lnTo>
                <a:lnTo>
                  <a:pt x="5066961" y="571378"/>
                </a:lnTo>
                <a:lnTo>
                  <a:pt x="0" y="571378"/>
                </a:lnTo>
                <a:lnTo>
                  <a:pt x="0" y="1"/>
                </a:lnTo>
                <a:lnTo>
                  <a:pt x="10353761" y="1"/>
                </a:lnTo>
                <a:lnTo>
                  <a:pt x="10353761" y="571378"/>
                </a:ln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39" tIns="142241" rIns="142240" bIns="450218"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If any of the above months has a fifth Sunday, it is an extra week or a blessing</a:t>
            </a:r>
          </a:p>
        </p:txBody>
      </p:sp>
      <p:sp>
        <p:nvSpPr>
          <p:cNvPr id="3" name="Rectangle: Rounded Corners 2">
            <a:extLst>
              <a:ext uri="{FF2B5EF4-FFF2-40B4-BE49-F238E27FC236}">
                <a16:creationId xmlns:a16="http://schemas.microsoft.com/office/drawing/2014/main" id="{1A4075C6-3776-40B2-83A3-8D824528801D}"/>
              </a:ext>
            </a:extLst>
          </p:cNvPr>
          <p:cNvSpPr/>
          <p:nvPr/>
        </p:nvSpPr>
        <p:spPr>
          <a:xfrm>
            <a:off x="913795" y="455580"/>
            <a:ext cx="10418234" cy="1045029"/>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en-US" sz="4400" dirty="0"/>
              <a:t>Fifth Sunday</a:t>
            </a:r>
            <a:endParaRPr lang="en-US" sz="4400" dirty="0"/>
          </a:p>
        </p:txBody>
      </p:sp>
    </p:spTree>
    <p:extLst>
      <p:ext uri="{BB962C8B-B14F-4D97-AF65-F5344CB8AC3E}">
        <p14:creationId xmlns:p14="http://schemas.microsoft.com/office/powerpoint/2010/main" val="601076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3" name="Double Wave 12">
            <a:extLst>
              <a:ext uri="{FF2B5EF4-FFF2-40B4-BE49-F238E27FC236}">
                <a16:creationId xmlns:a16="http://schemas.microsoft.com/office/drawing/2014/main" id="{A47C590A-3546-4B6F-9088-3CE0B8531ABD}"/>
              </a:ext>
            </a:extLst>
          </p:cNvPr>
          <p:cNvSpPr/>
          <p:nvPr/>
        </p:nvSpPr>
        <p:spPr>
          <a:xfrm>
            <a:off x="261256" y="2971800"/>
            <a:ext cx="1828800" cy="914400"/>
          </a:xfrm>
          <a:prstGeom prst="doubleWav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36227" tIns="36227" rIns="36227" bIns="36227" numCol="1" spcCol="1270" anchor="ctr" anchorCtr="0">
            <a:noAutofit/>
          </a:bodyPr>
          <a:lstStyle/>
          <a:p>
            <a:pPr marL="0" lvl="0" indent="0" defTabSz="711200">
              <a:lnSpc>
                <a:spcPct val="90000"/>
              </a:lnSpc>
              <a:spcBef>
                <a:spcPct val="0"/>
              </a:spcBef>
              <a:spcAft>
                <a:spcPct val="35000"/>
              </a:spcAft>
              <a:buNone/>
            </a:pPr>
            <a:r>
              <a:rPr lang="en-US" sz="2000" kern="1200" dirty="0"/>
              <a:t>Jonah’s Fast is early</a:t>
            </a:r>
          </a:p>
        </p:txBody>
      </p:sp>
      <p:sp>
        <p:nvSpPr>
          <p:cNvPr id="14" name="Double Wave 13">
            <a:extLst>
              <a:ext uri="{FF2B5EF4-FFF2-40B4-BE49-F238E27FC236}">
                <a16:creationId xmlns:a16="http://schemas.microsoft.com/office/drawing/2014/main" id="{9D956B3C-30AF-4812-BF95-D0B2C2D2479F}"/>
              </a:ext>
            </a:extLst>
          </p:cNvPr>
          <p:cNvSpPr/>
          <p:nvPr/>
        </p:nvSpPr>
        <p:spPr>
          <a:xfrm>
            <a:off x="2351314" y="3853543"/>
            <a:ext cx="3265715" cy="914400"/>
          </a:xfrm>
          <a:prstGeom prst="doubleWav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36227" tIns="36227" rIns="36227" bIns="36227" numCol="1" spcCol="1270" anchor="ctr" anchorCtr="0">
            <a:noAutofit/>
          </a:bodyPr>
          <a:lstStyle/>
          <a:p>
            <a:pPr marL="0" lvl="0" indent="0" defTabSz="711200">
              <a:lnSpc>
                <a:spcPct val="90000"/>
              </a:lnSpc>
              <a:spcBef>
                <a:spcPct val="0"/>
              </a:spcBef>
              <a:spcAft>
                <a:spcPct val="35000"/>
              </a:spcAft>
              <a:buNone/>
            </a:pPr>
            <a:r>
              <a:rPr lang="en-US" sz="2000" kern="1200" dirty="0"/>
              <a:t>Beginning of the Great Fast is early</a:t>
            </a:r>
          </a:p>
        </p:txBody>
      </p:sp>
      <p:sp>
        <p:nvSpPr>
          <p:cNvPr id="15" name="Double Wave 14">
            <a:extLst>
              <a:ext uri="{FF2B5EF4-FFF2-40B4-BE49-F238E27FC236}">
                <a16:creationId xmlns:a16="http://schemas.microsoft.com/office/drawing/2014/main" id="{34D4B815-A8A4-492C-88F9-AC16FB1ECD1B}"/>
              </a:ext>
            </a:extLst>
          </p:cNvPr>
          <p:cNvSpPr/>
          <p:nvPr/>
        </p:nvSpPr>
        <p:spPr>
          <a:xfrm>
            <a:off x="5878287" y="4735286"/>
            <a:ext cx="2438400" cy="914400"/>
          </a:xfrm>
          <a:prstGeom prst="doubleWave">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36227" tIns="36227" rIns="36227" bIns="36227" numCol="1" spcCol="1270" anchor="ctr" anchorCtr="0">
            <a:noAutofit/>
          </a:bodyPr>
          <a:lstStyle/>
          <a:p>
            <a:pPr marL="0" lvl="0" indent="0" defTabSz="711200">
              <a:lnSpc>
                <a:spcPct val="90000"/>
              </a:lnSpc>
              <a:spcBef>
                <a:spcPct val="0"/>
              </a:spcBef>
              <a:spcAft>
                <a:spcPct val="35000"/>
              </a:spcAft>
              <a:buNone/>
            </a:pPr>
            <a:r>
              <a:rPr lang="en-US" sz="2000" kern="1200" dirty="0"/>
              <a:t>Feast of the Pentecost is early</a:t>
            </a:r>
          </a:p>
        </p:txBody>
      </p:sp>
      <p:sp>
        <p:nvSpPr>
          <p:cNvPr id="16" name="Double Wave 15">
            <a:extLst>
              <a:ext uri="{FF2B5EF4-FFF2-40B4-BE49-F238E27FC236}">
                <a16:creationId xmlns:a16="http://schemas.microsoft.com/office/drawing/2014/main" id="{8DD824DE-DF5B-4810-9D55-156E6F9D34CC}"/>
              </a:ext>
            </a:extLst>
          </p:cNvPr>
          <p:cNvSpPr/>
          <p:nvPr/>
        </p:nvSpPr>
        <p:spPr>
          <a:xfrm>
            <a:off x="8577945" y="5617029"/>
            <a:ext cx="3156856" cy="914400"/>
          </a:xfrm>
          <a:prstGeom prst="doubleWave">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36227" tIns="36227" rIns="36227" bIns="36227" numCol="1" spcCol="1270" anchor="ctr" anchorCtr="0">
            <a:noAutofit/>
          </a:bodyPr>
          <a:lstStyle/>
          <a:p>
            <a:pPr marL="0" lvl="0" indent="0" defTabSz="711200">
              <a:lnSpc>
                <a:spcPct val="90000"/>
              </a:lnSpc>
              <a:spcBef>
                <a:spcPct val="0"/>
              </a:spcBef>
              <a:spcAft>
                <a:spcPct val="35000"/>
              </a:spcAft>
              <a:buNone/>
            </a:pPr>
            <a:r>
              <a:rPr lang="en-US" sz="2000" kern="1200" dirty="0">
                <a:solidFill>
                  <a:schemeClr val="tx1"/>
                </a:solidFill>
              </a:rPr>
              <a:t>Apostle’s Fast starts early: always ends on July 12</a:t>
            </a:r>
          </a:p>
        </p:txBody>
      </p:sp>
      <p:sp>
        <p:nvSpPr>
          <p:cNvPr id="6" name="Rectangle: Rounded Corners 5">
            <a:extLst>
              <a:ext uri="{FF2B5EF4-FFF2-40B4-BE49-F238E27FC236}">
                <a16:creationId xmlns:a16="http://schemas.microsoft.com/office/drawing/2014/main" id="{A053C5A9-78C0-4615-B474-4FF71C7EEC0C}"/>
              </a:ext>
            </a:extLst>
          </p:cNvPr>
          <p:cNvSpPr/>
          <p:nvPr/>
        </p:nvSpPr>
        <p:spPr>
          <a:xfrm>
            <a:off x="2547257" y="87086"/>
            <a:ext cx="7108372" cy="74022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t>Effect of the Resurrection Date</a:t>
            </a:r>
            <a:endParaRPr lang="en-US" sz="3600" dirty="0"/>
          </a:p>
        </p:txBody>
      </p:sp>
      <p:sp>
        <p:nvSpPr>
          <p:cNvPr id="10" name="Rectangle: Rounded Corners 9">
            <a:extLst>
              <a:ext uri="{FF2B5EF4-FFF2-40B4-BE49-F238E27FC236}">
                <a16:creationId xmlns:a16="http://schemas.microsoft.com/office/drawing/2014/main" id="{CBDC08DD-FA28-4771-8315-B811490120D9}"/>
              </a:ext>
            </a:extLst>
          </p:cNvPr>
          <p:cNvSpPr/>
          <p:nvPr/>
        </p:nvSpPr>
        <p:spPr>
          <a:xfrm>
            <a:off x="217714" y="985969"/>
            <a:ext cx="11778343" cy="740228"/>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dirty="0"/>
              <a:t>The date of the Resurrection affects not only the church calendar, but also the timing of the church readings.</a:t>
            </a:r>
          </a:p>
        </p:txBody>
      </p:sp>
      <p:sp>
        <p:nvSpPr>
          <p:cNvPr id="11" name="Rectangle: Rounded Corners 10">
            <a:extLst>
              <a:ext uri="{FF2B5EF4-FFF2-40B4-BE49-F238E27FC236}">
                <a16:creationId xmlns:a16="http://schemas.microsoft.com/office/drawing/2014/main" id="{5EEE8551-202A-46E9-8957-02BED943EF89}"/>
              </a:ext>
            </a:extLst>
          </p:cNvPr>
          <p:cNvSpPr/>
          <p:nvPr/>
        </p:nvSpPr>
        <p:spPr>
          <a:xfrm>
            <a:off x="261256" y="1884852"/>
            <a:ext cx="5214257" cy="740228"/>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dirty="0"/>
              <a:t>When the Resurrection is early:</a:t>
            </a:r>
          </a:p>
        </p:txBody>
      </p:sp>
      <p:cxnSp>
        <p:nvCxnSpPr>
          <p:cNvPr id="19" name="Connector: Elbow 18">
            <a:extLst>
              <a:ext uri="{FF2B5EF4-FFF2-40B4-BE49-F238E27FC236}">
                <a16:creationId xmlns:a16="http://schemas.microsoft.com/office/drawing/2014/main" id="{6226CABD-CE81-4A11-8B19-C66E8DF876C2}"/>
              </a:ext>
            </a:extLst>
          </p:cNvPr>
          <p:cNvCxnSpPr>
            <a:cxnSpLocks/>
            <a:stCxn id="13" idx="3"/>
            <a:endCxn id="14" idx="0"/>
          </p:cNvCxnSpPr>
          <p:nvPr/>
        </p:nvCxnSpPr>
        <p:spPr>
          <a:xfrm>
            <a:off x="2090056" y="3429000"/>
            <a:ext cx="1894116" cy="481693"/>
          </a:xfrm>
          <a:prstGeom prst="bentConnector4">
            <a:avLst>
              <a:gd name="adj1" fmla="val 75862"/>
              <a:gd name="adj2" fmla="val 566"/>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A6D388E2-9F98-46A8-81F7-BA37C42A306A}"/>
              </a:ext>
            </a:extLst>
          </p:cNvPr>
          <p:cNvCxnSpPr>
            <a:stCxn id="14" idx="3"/>
          </p:cNvCxnSpPr>
          <p:nvPr/>
        </p:nvCxnSpPr>
        <p:spPr>
          <a:xfrm>
            <a:off x="5617029" y="4310743"/>
            <a:ext cx="1611085" cy="457200"/>
          </a:xfrm>
          <a:prstGeom prst="bentConnector3">
            <a:avLst>
              <a:gd name="adj1" fmla="val 100676"/>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3AF57CCE-397F-45D9-9201-6629C020C12E}"/>
              </a:ext>
            </a:extLst>
          </p:cNvPr>
          <p:cNvCxnSpPr>
            <a:stCxn id="15" idx="3"/>
          </p:cNvCxnSpPr>
          <p:nvPr/>
        </p:nvCxnSpPr>
        <p:spPr>
          <a:xfrm>
            <a:off x="8316687" y="5192486"/>
            <a:ext cx="1992084" cy="457200"/>
          </a:xfrm>
          <a:prstGeom prst="bentConnector3">
            <a:avLst>
              <a:gd name="adj1" fmla="val 98816"/>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6"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05392E-32F3-4589-9A2B-C029714E7B3B}"/>
              </a:ext>
            </a:extLst>
          </p:cNvPr>
          <p:cNvSpPr/>
          <p:nvPr/>
        </p:nvSpPr>
        <p:spPr>
          <a:xfrm>
            <a:off x="2732796" y="426720"/>
            <a:ext cx="6715760" cy="660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t>Feasts and Weekday Readings</a:t>
            </a:r>
            <a:endParaRPr lang="en-US" sz="3600" dirty="0"/>
          </a:p>
        </p:txBody>
      </p:sp>
      <p:sp>
        <p:nvSpPr>
          <p:cNvPr id="3" name="Rectangle: Rounded Corners 2">
            <a:extLst>
              <a:ext uri="{FF2B5EF4-FFF2-40B4-BE49-F238E27FC236}">
                <a16:creationId xmlns:a16="http://schemas.microsoft.com/office/drawing/2014/main" id="{B370FCD6-0803-47B6-9406-0327F5D12A9F}"/>
              </a:ext>
            </a:extLst>
          </p:cNvPr>
          <p:cNvSpPr/>
          <p:nvPr/>
        </p:nvSpPr>
        <p:spPr>
          <a:xfrm>
            <a:off x="964595" y="1740322"/>
            <a:ext cx="5487005" cy="411311"/>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We have covered the 40 standard Sundays of the year</a:t>
            </a:r>
          </a:p>
          <a:p>
            <a:pPr algn="ctr"/>
            <a:endParaRPr lang="en-US" dirty="0"/>
          </a:p>
        </p:txBody>
      </p:sp>
      <p:sp>
        <p:nvSpPr>
          <p:cNvPr id="6" name="Rectangle: Rounded Corners 5">
            <a:extLst>
              <a:ext uri="{FF2B5EF4-FFF2-40B4-BE49-F238E27FC236}">
                <a16:creationId xmlns:a16="http://schemas.microsoft.com/office/drawing/2014/main" id="{97A5CA0F-B8F3-4718-9080-DBEA72BF8940}"/>
              </a:ext>
            </a:extLst>
          </p:cNvPr>
          <p:cNvSpPr/>
          <p:nvPr/>
        </p:nvSpPr>
        <p:spPr>
          <a:xfrm>
            <a:off x="964595" y="2599179"/>
            <a:ext cx="8758525" cy="411311"/>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We still have the readings for the feast days of the Lord and, also, the martyrs and saints</a:t>
            </a:r>
          </a:p>
          <a:p>
            <a:pPr algn="ct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A696BA0-6D83-4B26-88D1-EDFA5C594BE8}"/>
              </a:ext>
            </a:extLst>
          </p:cNvPr>
          <p:cNvGraphicFramePr>
            <a:graphicFrameLocks noGrp="1"/>
          </p:cNvGraphicFramePr>
          <p:nvPr>
            <p:extLst>
              <p:ext uri="{D42A27DB-BD31-4B8C-83A1-F6EECF244321}">
                <p14:modId xmlns:p14="http://schemas.microsoft.com/office/powerpoint/2010/main" val="2044917481"/>
              </p:ext>
            </p:extLst>
          </p:nvPr>
        </p:nvGraphicFramePr>
        <p:xfrm>
          <a:off x="2288086" y="2722468"/>
          <a:ext cx="5210355" cy="2560390"/>
        </p:xfrm>
        <a:graphic>
          <a:graphicData uri="http://schemas.openxmlformats.org/drawingml/2006/table">
            <a:tbl>
              <a:tblPr bandRow="1">
                <a:tableStyleId>{3C2FFA5D-87B4-456A-9821-1D502468CF0F}</a:tableStyleId>
              </a:tblPr>
              <a:tblGrid>
                <a:gridCol w="2031155">
                  <a:extLst>
                    <a:ext uri="{9D8B030D-6E8A-4147-A177-3AD203B41FA5}">
                      <a16:colId xmlns:a16="http://schemas.microsoft.com/office/drawing/2014/main" val="20000"/>
                    </a:ext>
                  </a:extLst>
                </a:gridCol>
                <a:gridCol w="3179200">
                  <a:extLst>
                    <a:ext uri="{9D8B030D-6E8A-4147-A177-3AD203B41FA5}">
                      <a16:colId xmlns:a16="http://schemas.microsoft.com/office/drawing/2014/main" val="20001"/>
                    </a:ext>
                  </a:extLst>
                </a:gridCol>
              </a:tblGrid>
              <a:tr h="293447">
                <a:tc>
                  <a:txBody>
                    <a:bodyPr/>
                    <a:lstStyle/>
                    <a:p>
                      <a:r>
                        <a:rPr lang="en-US" sz="1800" dirty="0"/>
                        <a:t>Annunciation</a:t>
                      </a:r>
                    </a:p>
                  </a:txBody>
                  <a:tcPr marT="45725" marB="45725">
                    <a:cell3D prstMaterial="dkEdge">
                      <a:bevel/>
                      <a:lightRig rig="flood" dir="t"/>
                    </a:cell3D>
                  </a:tcPr>
                </a:tc>
                <a:tc>
                  <a:txBody>
                    <a:bodyPr/>
                    <a:lstStyle/>
                    <a:p>
                      <a:r>
                        <a:rPr lang="en-US" sz="1800" dirty="0"/>
                        <a:t>Circumcision</a:t>
                      </a:r>
                    </a:p>
                  </a:txBody>
                  <a:tcPr marT="45725" marB="45725">
                    <a:cell3D prstMaterial="dkEdge">
                      <a:bevel/>
                      <a:lightRig rig="flood" dir="t"/>
                    </a:cell3D>
                  </a:tcPr>
                </a:tc>
                <a:extLst>
                  <a:ext uri="{0D108BD9-81ED-4DB2-BD59-A6C34878D82A}">
                    <a16:rowId xmlns:a16="http://schemas.microsoft.com/office/drawing/2014/main" val="10001"/>
                  </a:ext>
                </a:extLst>
              </a:tr>
              <a:tr h="293447">
                <a:tc>
                  <a:txBody>
                    <a:bodyPr/>
                    <a:lstStyle/>
                    <a:p>
                      <a:r>
                        <a:rPr lang="en-US" sz="1800" dirty="0"/>
                        <a:t>Nativity</a:t>
                      </a:r>
                    </a:p>
                  </a:txBody>
                  <a:tcPr marT="45725" marB="45725">
                    <a:cell3D prstMaterial="dkEdge">
                      <a:bevel/>
                      <a:lightRig rig="flood" dir="t"/>
                    </a:cell3D>
                  </a:tcPr>
                </a:tc>
                <a:tc>
                  <a:txBody>
                    <a:bodyPr/>
                    <a:lstStyle/>
                    <a:p>
                      <a:r>
                        <a:rPr lang="en-US" sz="1800" dirty="0"/>
                        <a:t>Entry into the Temple</a:t>
                      </a:r>
                    </a:p>
                  </a:txBody>
                  <a:tcPr marT="45725" marB="45725">
                    <a:cell3D prstMaterial="dkEdge">
                      <a:bevel/>
                      <a:lightRig rig="flood" dir="t"/>
                    </a:cell3D>
                  </a:tcPr>
                </a:tc>
                <a:extLst>
                  <a:ext uri="{0D108BD9-81ED-4DB2-BD59-A6C34878D82A}">
                    <a16:rowId xmlns:a16="http://schemas.microsoft.com/office/drawing/2014/main" val="10002"/>
                  </a:ext>
                </a:extLst>
              </a:tr>
              <a:tr h="293447">
                <a:tc>
                  <a:txBody>
                    <a:bodyPr/>
                    <a:lstStyle/>
                    <a:p>
                      <a:r>
                        <a:rPr lang="en-US" sz="1800" dirty="0" err="1"/>
                        <a:t>Theophany</a:t>
                      </a:r>
                      <a:endParaRPr lang="en-US" sz="1800" dirty="0"/>
                    </a:p>
                  </a:txBody>
                  <a:tcPr marT="45725" marB="45725">
                    <a:cell3D prstMaterial="dkEdge">
                      <a:bevel/>
                      <a:lightRig rig="flood" dir="t"/>
                    </a:cell3D>
                  </a:tcPr>
                </a:tc>
                <a:tc>
                  <a:txBody>
                    <a:bodyPr/>
                    <a:lstStyle/>
                    <a:p>
                      <a:r>
                        <a:rPr lang="en-US" sz="1800" dirty="0"/>
                        <a:t>Flight to Egypt</a:t>
                      </a:r>
                    </a:p>
                  </a:txBody>
                  <a:tcPr marT="45725" marB="45725">
                    <a:cell3D prstMaterial="dkEdge">
                      <a:bevel/>
                      <a:lightRig rig="flood" dir="t"/>
                    </a:cell3D>
                  </a:tcPr>
                </a:tc>
                <a:extLst>
                  <a:ext uri="{0D108BD9-81ED-4DB2-BD59-A6C34878D82A}">
                    <a16:rowId xmlns:a16="http://schemas.microsoft.com/office/drawing/2014/main" val="10003"/>
                  </a:ext>
                </a:extLst>
              </a:tr>
              <a:tr h="360501">
                <a:tc>
                  <a:txBody>
                    <a:bodyPr/>
                    <a:lstStyle/>
                    <a:p>
                      <a:r>
                        <a:rPr lang="en-US" sz="1800" dirty="0"/>
                        <a:t>Palm Sunday</a:t>
                      </a:r>
                    </a:p>
                  </a:txBody>
                  <a:tcPr marT="45725" marB="45725">
                    <a:cell3D prstMaterial="dkEdge">
                      <a:bevel/>
                      <a:lightRig rig="flood" dir="t"/>
                    </a:cell3D>
                  </a:tcPr>
                </a:tc>
                <a:tc>
                  <a:txBody>
                    <a:bodyPr/>
                    <a:lstStyle/>
                    <a:p>
                      <a:r>
                        <a:rPr lang="en-US" sz="1800" dirty="0"/>
                        <a:t>Wedding of Cana of Galilee</a:t>
                      </a:r>
                    </a:p>
                  </a:txBody>
                  <a:tcPr marT="45725" marB="45725">
                    <a:cell3D prstMaterial="dkEdge">
                      <a:bevel/>
                      <a:lightRig rig="flood" dir="t"/>
                    </a:cell3D>
                  </a:tcPr>
                </a:tc>
                <a:extLst>
                  <a:ext uri="{0D108BD9-81ED-4DB2-BD59-A6C34878D82A}">
                    <a16:rowId xmlns:a16="http://schemas.microsoft.com/office/drawing/2014/main" val="10004"/>
                  </a:ext>
                </a:extLst>
              </a:tr>
              <a:tr h="293447">
                <a:tc>
                  <a:txBody>
                    <a:bodyPr/>
                    <a:lstStyle/>
                    <a:p>
                      <a:r>
                        <a:rPr lang="en-US" sz="1800" dirty="0"/>
                        <a:t>Resurrection</a:t>
                      </a:r>
                    </a:p>
                  </a:txBody>
                  <a:tcPr marT="45725" marB="45725">
                    <a:cell3D prstMaterial="dkEdge">
                      <a:bevel/>
                      <a:lightRig rig="flood" dir="t"/>
                    </a:cell3D>
                  </a:tcPr>
                </a:tc>
                <a:tc>
                  <a:txBody>
                    <a:bodyPr/>
                    <a:lstStyle/>
                    <a:p>
                      <a:r>
                        <a:rPr lang="en-US" sz="1800" dirty="0"/>
                        <a:t>Covenant Thursday</a:t>
                      </a:r>
                    </a:p>
                  </a:txBody>
                  <a:tcPr marT="45725" marB="45725">
                    <a:cell3D prstMaterial="dkEdge">
                      <a:bevel/>
                      <a:lightRig rig="flood" dir="t"/>
                    </a:cell3D>
                  </a:tcPr>
                </a:tc>
                <a:extLst>
                  <a:ext uri="{0D108BD9-81ED-4DB2-BD59-A6C34878D82A}">
                    <a16:rowId xmlns:a16="http://schemas.microsoft.com/office/drawing/2014/main" val="10005"/>
                  </a:ext>
                </a:extLst>
              </a:tr>
              <a:tr h="293447">
                <a:tc>
                  <a:txBody>
                    <a:bodyPr/>
                    <a:lstStyle/>
                    <a:p>
                      <a:r>
                        <a:rPr lang="en-US" sz="1800" dirty="0"/>
                        <a:t>Ascension</a:t>
                      </a:r>
                    </a:p>
                  </a:txBody>
                  <a:tcPr marT="45725" marB="45725">
                    <a:cell3D prstMaterial="dkEdge">
                      <a:bevel/>
                      <a:lightRig rig="flood" dir="t"/>
                    </a:cell3D>
                  </a:tcPr>
                </a:tc>
                <a:tc>
                  <a:txBody>
                    <a:bodyPr/>
                    <a:lstStyle/>
                    <a:p>
                      <a:r>
                        <a:rPr lang="en-US" sz="1800" dirty="0"/>
                        <a:t>Thomas Sunday</a:t>
                      </a:r>
                    </a:p>
                  </a:txBody>
                  <a:tcPr marT="45725" marB="45725">
                    <a:cell3D prstMaterial="dkEdge">
                      <a:bevel/>
                      <a:lightRig rig="flood" dir="t"/>
                    </a:cell3D>
                  </a:tcPr>
                </a:tc>
                <a:extLst>
                  <a:ext uri="{0D108BD9-81ED-4DB2-BD59-A6C34878D82A}">
                    <a16:rowId xmlns:a16="http://schemas.microsoft.com/office/drawing/2014/main" val="10006"/>
                  </a:ext>
                </a:extLst>
              </a:tr>
              <a:tr h="293447">
                <a:tc>
                  <a:txBody>
                    <a:bodyPr/>
                    <a:lstStyle/>
                    <a:p>
                      <a:r>
                        <a:rPr lang="en-US" sz="1800" dirty="0"/>
                        <a:t>Pentecost</a:t>
                      </a:r>
                    </a:p>
                  </a:txBody>
                  <a:tcPr marT="45725" marB="45725">
                    <a:cell3D prstMaterial="dkEdge">
                      <a:bevel/>
                      <a:lightRig rig="flood" dir="t"/>
                    </a:cell3D>
                  </a:tcPr>
                </a:tc>
                <a:tc>
                  <a:txBody>
                    <a:bodyPr/>
                    <a:lstStyle/>
                    <a:p>
                      <a:r>
                        <a:rPr lang="en-US" sz="1800" dirty="0"/>
                        <a:t>Transfiguration</a:t>
                      </a:r>
                    </a:p>
                  </a:txBody>
                  <a:tcPr marT="45725" marB="45725">
                    <a:cell3D prstMaterial="dkEdge">
                      <a:bevel/>
                      <a:lightRig rig="flood" dir="t"/>
                    </a:cell3D>
                  </a:tcPr>
                </a:tc>
                <a:extLst>
                  <a:ext uri="{0D108BD9-81ED-4DB2-BD59-A6C34878D82A}">
                    <a16:rowId xmlns:a16="http://schemas.microsoft.com/office/drawing/2014/main" val="10007"/>
                  </a:ext>
                </a:extLst>
              </a:tr>
            </a:tbl>
          </a:graphicData>
        </a:graphic>
      </p:graphicFrame>
      <p:sp>
        <p:nvSpPr>
          <p:cNvPr id="5" name="Rectangle: Rounded Corners 4">
            <a:extLst>
              <a:ext uri="{FF2B5EF4-FFF2-40B4-BE49-F238E27FC236}">
                <a16:creationId xmlns:a16="http://schemas.microsoft.com/office/drawing/2014/main" id="{86FC8CBD-34B1-4FC8-BD23-5E9CC2AE23FB}"/>
              </a:ext>
            </a:extLst>
          </p:cNvPr>
          <p:cNvSpPr/>
          <p:nvPr/>
        </p:nvSpPr>
        <p:spPr>
          <a:xfrm>
            <a:off x="1981200" y="152400"/>
            <a:ext cx="6715760" cy="660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t>The Holy Feasts of the Church</a:t>
            </a:r>
            <a:endParaRPr lang="en-US" sz="3600" dirty="0"/>
          </a:p>
        </p:txBody>
      </p:sp>
      <p:sp>
        <p:nvSpPr>
          <p:cNvPr id="10" name="Rectangle: Rounded Corners 9">
            <a:extLst>
              <a:ext uri="{FF2B5EF4-FFF2-40B4-BE49-F238E27FC236}">
                <a16:creationId xmlns:a16="http://schemas.microsoft.com/office/drawing/2014/main" id="{25F288C9-2B5F-49F2-AA60-73AFA75CDCE4}"/>
              </a:ext>
            </a:extLst>
          </p:cNvPr>
          <p:cNvSpPr/>
          <p:nvPr/>
        </p:nvSpPr>
        <p:spPr>
          <a:xfrm>
            <a:off x="1985417" y="981734"/>
            <a:ext cx="2992064" cy="411311"/>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I. The Coptic New Year</a:t>
            </a:r>
          </a:p>
          <a:p>
            <a:pPr algn="ctr"/>
            <a:endParaRPr lang="en-US" dirty="0"/>
          </a:p>
        </p:txBody>
      </p:sp>
      <p:sp>
        <p:nvSpPr>
          <p:cNvPr id="11" name="Rectangle: Rounded Corners 10">
            <a:extLst>
              <a:ext uri="{FF2B5EF4-FFF2-40B4-BE49-F238E27FC236}">
                <a16:creationId xmlns:a16="http://schemas.microsoft.com/office/drawing/2014/main" id="{66C4C1FF-1513-4356-968D-919B8985E36B}"/>
              </a:ext>
            </a:extLst>
          </p:cNvPr>
          <p:cNvSpPr/>
          <p:nvPr/>
        </p:nvSpPr>
        <p:spPr>
          <a:xfrm>
            <a:off x="1981200" y="1561979"/>
            <a:ext cx="2996281" cy="411311"/>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II. The Head of the Church</a:t>
            </a:r>
          </a:p>
          <a:p>
            <a:pPr algn="ctr"/>
            <a:endParaRPr lang="en-US" dirty="0"/>
          </a:p>
        </p:txBody>
      </p:sp>
      <p:sp>
        <p:nvSpPr>
          <p:cNvPr id="12" name="Rectangle: Rounded Corners 11">
            <a:extLst>
              <a:ext uri="{FF2B5EF4-FFF2-40B4-BE49-F238E27FC236}">
                <a16:creationId xmlns:a16="http://schemas.microsoft.com/office/drawing/2014/main" id="{4F201A33-2DC5-45B2-B26B-87E0305FC520}"/>
              </a:ext>
            </a:extLst>
          </p:cNvPr>
          <p:cNvSpPr/>
          <p:nvPr/>
        </p:nvSpPr>
        <p:spPr>
          <a:xfrm>
            <a:off x="2288086" y="2142224"/>
            <a:ext cx="2689395" cy="411311"/>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pPr marL="342900" indent="-342900">
              <a:buAutoNum type="alphaUcPeriod"/>
            </a:pPr>
            <a:r>
              <a:rPr lang="en-US" altLang="en-US" dirty="0"/>
              <a:t>Feasts of the Lord</a:t>
            </a:r>
          </a:p>
          <a:p>
            <a:pPr algn="ctr"/>
            <a:endParaRPr lang="en-US" dirty="0"/>
          </a:p>
        </p:txBody>
      </p:sp>
      <p:sp>
        <p:nvSpPr>
          <p:cNvPr id="13" name="Rectangle: Rounded Corners 12">
            <a:extLst>
              <a:ext uri="{FF2B5EF4-FFF2-40B4-BE49-F238E27FC236}">
                <a16:creationId xmlns:a16="http://schemas.microsoft.com/office/drawing/2014/main" id="{3287807C-17D2-4F66-B5F1-B4DD89490415}"/>
              </a:ext>
            </a:extLst>
          </p:cNvPr>
          <p:cNvSpPr/>
          <p:nvPr/>
        </p:nvSpPr>
        <p:spPr>
          <a:xfrm>
            <a:off x="2288086" y="5451793"/>
            <a:ext cx="2382507" cy="411311"/>
          </a:xfrm>
          <a:prstGeom prst="roundRect">
            <a:avLst/>
          </a:prstGeom>
          <a:solidFill>
            <a:schemeClr val="bg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B. Feasts of the Cross</a:t>
            </a:r>
          </a:p>
          <a:p>
            <a:pPr algn="ctr"/>
            <a:endParaRPr lang="en-US" dirty="0"/>
          </a:p>
        </p:txBody>
      </p:sp>
      <p:sp>
        <p:nvSpPr>
          <p:cNvPr id="14" name="Rectangle: Rounded Corners 13">
            <a:extLst>
              <a:ext uri="{FF2B5EF4-FFF2-40B4-BE49-F238E27FC236}">
                <a16:creationId xmlns:a16="http://schemas.microsoft.com/office/drawing/2014/main" id="{4F53A47C-FAC8-4C30-8C5F-0B8DC0675FB3}"/>
              </a:ext>
            </a:extLst>
          </p:cNvPr>
          <p:cNvSpPr/>
          <p:nvPr/>
        </p:nvSpPr>
        <p:spPr>
          <a:xfrm>
            <a:off x="2288086" y="6032039"/>
            <a:ext cx="2382507" cy="411311"/>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C. Resurrection Feast</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25"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5" dur="1000" fill="hold"/>
                                        <p:tgtEl>
                                          <p:spTgt spid="4"/>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2FD2629-2415-439E-8E1A-5C8450F63299}"/>
              </a:ext>
            </a:extLst>
          </p:cNvPr>
          <p:cNvSpPr/>
          <p:nvPr/>
        </p:nvSpPr>
        <p:spPr>
          <a:xfrm>
            <a:off x="5162565" y="1264257"/>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olidFill>
            <a:schemeClr val="accent5">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Body of the Church</a:t>
            </a:r>
          </a:p>
        </p:txBody>
      </p:sp>
      <p:grpSp>
        <p:nvGrpSpPr>
          <p:cNvPr id="46" name="Group 45">
            <a:extLst>
              <a:ext uri="{FF2B5EF4-FFF2-40B4-BE49-F238E27FC236}">
                <a16:creationId xmlns:a16="http://schemas.microsoft.com/office/drawing/2014/main" id="{5A996887-D02D-445D-9DE4-4F92F00733C2}"/>
              </a:ext>
            </a:extLst>
          </p:cNvPr>
          <p:cNvGrpSpPr/>
          <p:nvPr/>
        </p:nvGrpSpPr>
        <p:grpSpPr>
          <a:xfrm>
            <a:off x="811034" y="1590261"/>
            <a:ext cx="4351531" cy="1287110"/>
            <a:chOff x="811034" y="1590261"/>
            <a:chExt cx="4351531" cy="1287110"/>
          </a:xfrm>
        </p:grpSpPr>
        <p:sp>
          <p:nvSpPr>
            <p:cNvPr id="16" name="Freeform: Shape 15">
              <a:extLst>
                <a:ext uri="{FF2B5EF4-FFF2-40B4-BE49-F238E27FC236}">
                  <a16:creationId xmlns:a16="http://schemas.microsoft.com/office/drawing/2014/main" id="{F1F82EE5-5820-447B-A788-370F73DDD282}"/>
                </a:ext>
              </a:extLst>
            </p:cNvPr>
            <p:cNvSpPr/>
            <p:nvPr/>
          </p:nvSpPr>
          <p:spPr>
            <a:xfrm>
              <a:off x="811034"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Mother of God</a:t>
              </a:r>
            </a:p>
          </p:txBody>
        </p:sp>
        <p:cxnSp>
          <p:nvCxnSpPr>
            <p:cNvPr id="33" name="Straight Connector 32">
              <a:extLst>
                <a:ext uri="{FF2B5EF4-FFF2-40B4-BE49-F238E27FC236}">
                  <a16:creationId xmlns:a16="http://schemas.microsoft.com/office/drawing/2014/main" id="{3015E13D-4D08-4833-AE8A-79F80C2F6AB5}"/>
                </a:ext>
              </a:extLst>
            </p:cNvPr>
            <p:cNvCxnSpPr/>
            <p:nvPr/>
          </p:nvCxnSpPr>
          <p:spPr>
            <a:xfrm flipH="1">
              <a:off x="1407381" y="1590261"/>
              <a:ext cx="375518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19EE1833-9FDC-4FA1-9E0C-029421377887}"/>
                </a:ext>
              </a:extLst>
            </p:cNvPr>
            <p:cNvCxnSpPr/>
            <p:nvPr/>
          </p:nvCxnSpPr>
          <p:spPr>
            <a:xfrm>
              <a:off x="1407381" y="1590261"/>
              <a:ext cx="0" cy="620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49" name="Group 48">
            <a:extLst>
              <a:ext uri="{FF2B5EF4-FFF2-40B4-BE49-F238E27FC236}">
                <a16:creationId xmlns:a16="http://schemas.microsoft.com/office/drawing/2014/main" id="{2238E4F5-1F74-49A1-A1D1-E25A060A35F8}"/>
              </a:ext>
            </a:extLst>
          </p:cNvPr>
          <p:cNvGrpSpPr/>
          <p:nvPr/>
        </p:nvGrpSpPr>
        <p:grpSpPr>
          <a:xfrm>
            <a:off x="2261544" y="1590261"/>
            <a:ext cx="1198768" cy="1287110"/>
            <a:chOff x="2261544" y="1590261"/>
            <a:chExt cx="1198768" cy="1287110"/>
          </a:xfrm>
        </p:grpSpPr>
        <p:sp>
          <p:nvSpPr>
            <p:cNvPr id="17" name="Freeform: Shape 16">
              <a:extLst>
                <a:ext uri="{FF2B5EF4-FFF2-40B4-BE49-F238E27FC236}">
                  <a16:creationId xmlns:a16="http://schemas.microsoft.com/office/drawing/2014/main" id="{12CB972A-67D2-4B0B-9E31-48750817E79D}"/>
                </a:ext>
              </a:extLst>
            </p:cNvPr>
            <p:cNvSpPr/>
            <p:nvPr/>
          </p:nvSpPr>
          <p:spPr>
            <a:xfrm>
              <a:off x="2261544"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Angels</a:t>
              </a:r>
            </a:p>
          </p:txBody>
        </p:sp>
        <p:cxnSp>
          <p:nvCxnSpPr>
            <p:cNvPr id="38" name="Straight Arrow Connector 37">
              <a:extLst>
                <a:ext uri="{FF2B5EF4-FFF2-40B4-BE49-F238E27FC236}">
                  <a16:creationId xmlns:a16="http://schemas.microsoft.com/office/drawing/2014/main" id="{612463D0-E2E7-4433-B447-8B073503FA86}"/>
                </a:ext>
              </a:extLst>
            </p:cNvPr>
            <p:cNvCxnSpPr/>
            <p:nvPr/>
          </p:nvCxnSpPr>
          <p:spPr>
            <a:xfrm>
              <a:off x="2824038" y="1590261"/>
              <a:ext cx="0" cy="620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50" name="Group 49">
            <a:extLst>
              <a:ext uri="{FF2B5EF4-FFF2-40B4-BE49-F238E27FC236}">
                <a16:creationId xmlns:a16="http://schemas.microsoft.com/office/drawing/2014/main" id="{885CD114-6668-4C80-9BAA-47514D78CD31}"/>
              </a:ext>
            </a:extLst>
          </p:cNvPr>
          <p:cNvGrpSpPr/>
          <p:nvPr/>
        </p:nvGrpSpPr>
        <p:grpSpPr>
          <a:xfrm>
            <a:off x="3712054" y="1590261"/>
            <a:ext cx="1198768" cy="1287110"/>
            <a:chOff x="3712054" y="1590261"/>
            <a:chExt cx="1198768" cy="1287110"/>
          </a:xfrm>
        </p:grpSpPr>
        <p:sp>
          <p:nvSpPr>
            <p:cNvPr id="18" name="Freeform: Shape 17">
              <a:extLst>
                <a:ext uri="{FF2B5EF4-FFF2-40B4-BE49-F238E27FC236}">
                  <a16:creationId xmlns:a16="http://schemas.microsoft.com/office/drawing/2014/main" id="{A7790E9C-9344-4147-A98D-0970944285C1}"/>
                </a:ext>
              </a:extLst>
            </p:cNvPr>
            <p:cNvSpPr/>
            <p:nvPr/>
          </p:nvSpPr>
          <p:spPr>
            <a:xfrm>
              <a:off x="3712054"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John the Baptist</a:t>
              </a:r>
            </a:p>
          </p:txBody>
        </p:sp>
        <p:cxnSp>
          <p:nvCxnSpPr>
            <p:cNvPr id="39" name="Straight Arrow Connector 38">
              <a:extLst>
                <a:ext uri="{FF2B5EF4-FFF2-40B4-BE49-F238E27FC236}">
                  <a16:creationId xmlns:a16="http://schemas.microsoft.com/office/drawing/2014/main" id="{53FE3B8E-FEEE-4C92-9464-D194AA8D5A1E}"/>
                </a:ext>
              </a:extLst>
            </p:cNvPr>
            <p:cNvCxnSpPr/>
            <p:nvPr/>
          </p:nvCxnSpPr>
          <p:spPr>
            <a:xfrm>
              <a:off x="4240695" y="1590261"/>
              <a:ext cx="0" cy="620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51" name="Group 50">
            <a:extLst>
              <a:ext uri="{FF2B5EF4-FFF2-40B4-BE49-F238E27FC236}">
                <a16:creationId xmlns:a16="http://schemas.microsoft.com/office/drawing/2014/main" id="{337AFD76-D03B-4EF7-8AD9-6949E4DEC58C}"/>
              </a:ext>
            </a:extLst>
          </p:cNvPr>
          <p:cNvGrpSpPr/>
          <p:nvPr/>
        </p:nvGrpSpPr>
        <p:grpSpPr>
          <a:xfrm>
            <a:off x="5162565" y="1930833"/>
            <a:ext cx="1198768" cy="946538"/>
            <a:chOff x="5162565" y="1930833"/>
            <a:chExt cx="1198768" cy="946538"/>
          </a:xfrm>
        </p:grpSpPr>
        <p:sp>
          <p:nvSpPr>
            <p:cNvPr id="19" name="Freeform: Shape 18">
              <a:extLst>
                <a:ext uri="{FF2B5EF4-FFF2-40B4-BE49-F238E27FC236}">
                  <a16:creationId xmlns:a16="http://schemas.microsoft.com/office/drawing/2014/main" id="{BED88B60-9BDD-4A5E-AB5B-77E817BC76BF}"/>
                </a:ext>
              </a:extLst>
            </p:cNvPr>
            <p:cNvSpPr/>
            <p:nvPr/>
          </p:nvSpPr>
          <p:spPr>
            <a:xfrm>
              <a:off x="5162565"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Children of Bethlehem</a:t>
              </a:r>
            </a:p>
          </p:txBody>
        </p:sp>
        <p:cxnSp>
          <p:nvCxnSpPr>
            <p:cNvPr id="40" name="Straight Arrow Connector 39">
              <a:extLst>
                <a:ext uri="{FF2B5EF4-FFF2-40B4-BE49-F238E27FC236}">
                  <a16:creationId xmlns:a16="http://schemas.microsoft.com/office/drawing/2014/main" id="{31C62BA9-F725-44C8-96D0-5C5A07EF3B3E}"/>
                </a:ext>
              </a:extLst>
            </p:cNvPr>
            <p:cNvCxnSpPr>
              <a:cxnSpLocks/>
            </p:cNvCxnSpPr>
            <p:nvPr/>
          </p:nvCxnSpPr>
          <p:spPr>
            <a:xfrm>
              <a:off x="5768670" y="1930833"/>
              <a:ext cx="0" cy="2799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52" name="Group 51">
            <a:extLst>
              <a:ext uri="{FF2B5EF4-FFF2-40B4-BE49-F238E27FC236}">
                <a16:creationId xmlns:a16="http://schemas.microsoft.com/office/drawing/2014/main" id="{9829DB28-56B3-46B4-AF5B-CBAA09E56898}"/>
              </a:ext>
            </a:extLst>
          </p:cNvPr>
          <p:cNvGrpSpPr/>
          <p:nvPr/>
        </p:nvGrpSpPr>
        <p:grpSpPr>
          <a:xfrm>
            <a:off x="8679148" y="1570797"/>
            <a:ext cx="2041774" cy="1306574"/>
            <a:chOff x="8671090" y="1570797"/>
            <a:chExt cx="2041774" cy="1306574"/>
          </a:xfrm>
        </p:grpSpPr>
        <p:sp>
          <p:nvSpPr>
            <p:cNvPr id="22" name="Freeform: Shape 21">
              <a:extLst>
                <a:ext uri="{FF2B5EF4-FFF2-40B4-BE49-F238E27FC236}">
                  <a16:creationId xmlns:a16="http://schemas.microsoft.com/office/drawing/2014/main" id="{1DDD67C0-B230-4047-AABC-CF5AD9D8F5FF}"/>
                </a:ext>
              </a:extLst>
            </p:cNvPr>
            <p:cNvSpPr/>
            <p:nvPr/>
          </p:nvSpPr>
          <p:spPr>
            <a:xfrm>
              <a:off x="9514096"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Preachers</a:t>
              </a:r>
            </a:p>
          </p:txBody>
        </p:sp>
        <p:cxnSp>
          <p:nvCxnSpPr>
            <p:cNvPr id="35" name="Straight Connector 34">
              <a:extLst>
                <a:ext uri="{FF2B5EF4-FFF2-40B4-BE49-F238E27FC236}">
                  <a16:creationId xmlns:a16="http://schemas.microsoft.com/office/drawing/2014/main" id="{F8D7FA27-4414-4168-A71F-A28C4991203B}"/>
                </a:ext>
              </a:extLst>
            </p:cNvPr>
            <p:cNvCxnSpPr>
              <a:cxnSpLocks/>
            </p:cNvCxnSpPr>
            <p:nvPr/>
          </p:nvCxnSpPr>
          <p:spPr>
            <a:xfrm flipH="1">
              <a:off x="8671090" y="1570797"/>
              <a:ext cx="1446062" cy="7284"/>
            </a:xfrm>
            <a:prstGeom prst="line">
              <a:avLst/>
            </a:prstGeom>
          </p:spPr>
          <p:style>
            <a:lnRef idx="3">
              <a:schemeClr val="accent2"/>
            </a:lnRef>
            <a:fillRef idx="0">
              <a:schemeClr val="accent2"/>
            </a:fillRef>
            <a:effectRef idx="2">
              <a:schemeClr val="accent2"/>
            </a:effectRef>
            <a:fontRef idx="minor">
              <a:schemeClr val="tx1"/>
            </a:fontRef>
          </p:style>
        </p:cxnSp>
        <p:cxnSp>
          <p:nvCxnSpPr>
            <p:cNvPr id="44" name="Straight Arrow Connector 43">
              <a:extLst>
                <a:ext uri="{FF2B5EF4-FFF2-40B4-BE49-F238E27FC236}">
                  <a16:creationId xmlns:a16="http://schemas.microsoft.com/office/drawing/2014/main" id="{C718FDD7-A62C-42F5-8FDA-4BFA4E2E3AEC}"/>
                </a:ext>
              </a:extLst>
            </p:cNvPr>
            <p:cNvCxnSpPr>
              <a:cxnSpLocks/>
            </p:cNvCxnSpPr>
            <p:nvPr/>
          </p:nvCxnSpPr>
          <p:spPr>
            <a:xfrm>
              <a:off x="10117152" y="1590261"/>
              <a:ext cx="0" cy="620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55" name="Group 54">
            <a:extLst>
              <a:ext uri="{FF2B5EF4-FFF2-40B4-BE49-F238E27FC236}">
                <a16:creationId xmlns:a16="http://schemas.microsoft.com/office/drawing/2014/main" id="{E2D483F4-BDFC-4EE6-B0DC-DB1334113400}"/>
              </a:ext>
            </a:extLst>
          </p:cNvPr>
          <p:cNvGrpSpPr/>
          <p:nvPr/>
        </p:nvGrpSpPr>
        <p:grpSpPr>
          <a:xfrm>
            <a:off x="9813789" y="2877371"/>
            <a:ext cx="1198768" cy="946540"/>
            <a:chOff x="9813789" y="2877371"/>
            <a:chExt cx="1198768" cy="946540"/>
          </a:xfrm>
        </p:grpSpPr>
        <p:sp>
          <p:nvSpPr>
            <p:cNvPr id="23" name="Freeform: Shape 22">
              <a:extLst>
                <a:ext uri="{FF2B5EF4-FFF2-40B4-BE49-F238E27FC236}">
                  <a16:creationId xmlns:a16="http://schemas.microsoft.com/office/drawing/2014/main" id="{0C4C45CE-75B5-4C01-A5F9-B0DB171564BF}"/>
                </a:ext>
              </a:extLst>
            </p:cNvPr>
            <p:cNvSpPr/>
            <p:nvPr/>
          </p:nvSpPr>
          <p:spPr>
            <a:xfrm>
              <a:off x="9813789" y="315733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olidFill>
              <a:schemeClr val="accent2">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Twelve </a:t>
              </a:r>
              <a:r>
                <a:rPr lang="en-US" sz="1400" dirty="0"/>
                <a:t>D</a:t>
              </a:r>
              <a:r>
                <a:rPr lang="en-US" sz="1400" kern="1200" dirty="0"/>
                <a:t>isciples</a:t>
              </a:r>
            </a:p>
          </p:txBody>
        </p:sp>
        <p:cxnSp>
          <p:nvCxnSpPr>
            <p:cNvPr id="45" name="Straight Arrow Connector 44">
              <a:extLst>
                <a:ext uri="{FF2B5EF4-FFF2-40B4-BE49-F238E27FC236}">
                  <a16:creationId xmlns:a16="http://schemas.microsoft.com/office/drawing/2014/main" id="{A963DFB3-29DD-483A-BDFE-49434C215046}"/>
                </a:ext>
              </a:extLst>
            </p:cNvPr>
            <p:cNvCxnSpPr>
              <a:cxnSpLocks/>
            </p:cNvCxnSpPr>
            <p:nvPr/>
          </p:nvCxnSpPr>
          <p:spPr>
            <a:xfrm>
              <a:off x="10357017" y="2877371"/>
              <a:ext cx="0" cy="2799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56" name="Group 55">
            <a:extLst>
              <a:ext uri="{FF2B5EF4-FFF2-40B4-BE49-F238E27FC236}">
                <a16:creationId xmlns:a16="http://schemas.microsoft.com/office/drawing/2014/main" id="{A7249838-1A25-44EE-83D4-B2ED95020D19}"/>
              </a:ext>
            </a:extLst>
          </p:cNvPr>
          <p:cNvGrpSpPr/>
          <p:nvPr/>
        </p:nvGrpSpPr>
        <p:grpSpPr>
          <a:xfrm>
            <a:off x="9813789" y="3823911"/>
            <a:ext cx="1198768" cy="946539"/>
            <a:chOff x="9813789" y="3823911"/>
            <a:chExt cx="1198768" cy="946539"/>
          </a:xfrm>
        </p:grpSpPr>
        <p:sp>
          <p:nvSpPr>
            <p:cNvPr id="24" name="Freeform: Shape 23">
              <a:extLst>
                <a:ext uri="{FF2B5EF4-FFF2-40B4-BE49-F238E27FC236}">
                  <a16:creationId xmlns:a16="http://schemas.microsoft.com/office/drawing/2014/main" id="{8BF7E3FA-309F-4363-80FF-E13E418EC3CA}"/>
                </a:ext>
              </a:extLst>
            </p:cNvPr>
            <p:cNvSpPr/>
            <p:nvPr/>
          </p:nvSpPr>
          <p:spPr>
            <a:xfrm>
              <a:off x="9813789" y="4103874"/>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olidFill>
              <a:schemeClr val="accent2">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Seventy Apostles</a:t>
              </a:r>
            </a:p>
          </p:txBody>
        </p:sp>
        <p:cxnSp>
          <p:nvCxnSpPr>
            <p:cNvPr id="47" name="Straight Arrow Connector 46">
              <a:extLst>
                <a:ext uri="{FF2B5EF4-FFF2-40B4-BE49-F238E27FC236}">
                  <a16:creationId xmlns:a16="http://schemas.microsoft.com/office/drawing/2014/main" id="{83A19C41-F005-435B-9AEE-698A29B95FE2}"/>
                </a:ext>
              </a:extLst>
            </p:cNvPr>
            <p:cNvCxnSpPr>
              <a:cxnSpLocks/>
            </p:cNvCxnSpPr>
            <p:nvPr/>
          </p:nvCxnSpPr>
          <p:spPr>
            <a:xfrm>
              <a:off x="10357017" y="3823911"/>
              <a:ext cx="0" cy="2799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57" name="Group 56">
            <a:extLst>
              <a:ext uri="{FF2B5EF4-FFF2-40B4-BE49-F238E27FC236}">
                <a16:creationId xmlns:a16="http://schemas.microsoft.com/office/drawing/2014/main" id="{8B1A22EE-1FFD-4DDD-BFDD-F5F245DFF92F}"/>
              </a:ext>
            </a:extLst>
          </p:cNvPr>
          <p:cNvGrpSpPr/>
          <p:nvPr/>
        </p:nvGrpSpPr>
        <p:grpSpPr>
          <a:xfrm>
            <a:off x="9813789" y="4770451"/>
            <a:ext cx="1198768" cy="946537"/>
            <a:chOff x="9813789" y="4770451"/>
            <a:chExt cx="1198768" cy="946537"/>
          </a:xfrm>
        </p:grpSpPr>
        <p:sp>
          <p:nvSpPr>
            <p:cNvPr id="25" name="Freeform: Shape 24">
              <a:extLst>
                <a:ext uri="{FF2B5EF4-FFF2-40B4-BE49-F238E27FC236}">
                  <a16:creationId xmlns:a16="http://schemas.microsoft.com/office/drawing/2014/main" id="{A7AE3546-E644-48DB-879B-7A6187A742C7}"/>
                </a:ext>
              </a:extLst>
            </p:cNvPr>
            <p:cNvSpPr/>
            <p:nvPr/>
          </p:nvSpPr>
          <p:spPr>
            <a:xfrm>
              <a:off x="9813789" y="5050412"/>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olidFill>
              <a:schemeClr val="accent2">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a:t>
              </a:r>
            </a:p>
            <a:p>
              <a:pPr marL="0" lvl="0" indent="0" algn="ctr" defTabSz="400050">
                <a:lnSpc>
                  <a:spcPct val="90000"/>
                </a:lnSpc>
                <a:spcBef>
                  <a:spcPct val="0"/>
                </a:spcBef>
                <a:spcAft>
                  <a:spcPct val="35000"/>
                </a:spcAft>
                <a:buNone/>
              </a:pPr>
              <a:r>
                <a:rPr lang="en-US" sz="1400" dirty="0"/>
                <a:t>E</a:t>
              </a:r>
              <a:r>
                <a:rPr lang="en-US" sz="1400" kern="1200" dirty="0"/>
                <a:t>vangelists</a:t>
              </a:r>
            </a:p>
          </p:txBody>
        </p:sp>
        <p:cxnSp>
          <p:nvCxnSpPr>
            <p:cNvPr id="48" name="Straight Arrow Connector 47">
              <a:extLst>
                <a:ext uri="{FF2B5EF4-FFF2-40B4-BE49-F238E27FC236}">
                  <a16:creationId xmlns:a16="http://schemas.microsoft.com/office/drawing/2014/main" id="{CD6A4484-89EC-408F-8D00-9022D86D3E77}"/>
                </a:ext>
              </a:extLst>
            </p:cNvPr>
            <p:cNvCxnSpPr>
              <a:cxnSpLocks/>
            </p:cNvCxnSpPr>
            <p:nvPr/>
          </p:nvCxnSpPr>
          <p:spPr>
            <a:xfrm>
              <a:off x="10357017" y="4770451"/>
              <a:ext cx="0" cy="2799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
        <p:nvSpPr>
          <p:cNvPr id="59" name="Rectangle: Rounded Corners 58">
            <a:extLst>
              <a:ext uri="{FF2B5EF4-FFF2-40B4-BE49-F238E27FC236}">
                <a16:creationId xmlns:a16="http://schemas.microsoft.com/office/drawing/2014/main" id="{0A77CE77-F766-4760-B4C9-9E914B497D99}"/>
              </a:ext>
            </a:extLst>
          </p:cNvPr>
          <p:cNvSpPr/>
          <p:nvPr/>
        </p:nvSpPr>
        <p:spPr>
          <a:xfrm>
            <a:off x="2539139" y="100310"/>
            <a:ext cx="6715760" cy="660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t>The Holy Feasts of the Church</a:t>
            </a:r>
            <a:endParaRPr lang="en-US" sz="3600" dirty="0"/>
          </a:p>
        </p:txBody>
      </p:sp>
      <p:grpSp>
        <p:nvGrpSpPr>
          <p:cNvPr id="25600" name="Group 25599">
            <a:extLst>
              <a:ext uri="{FF2B5EF4-FFF2-40B4-BE49-F238E27FC236}">
                <a16:creationId xmlns:a16="http://schemas.microsoft.com/office/drawing/2014/main" id="{EAD5745B-DFDB-4703-BB8E-03DD8AD52296}"/>
              </a:ext>
            </a:extLst>
          </p:cNvPr>
          <p:cNvGrpSpPr/>
          <p:nvPr/>
        </p:nvGrpSpPr>
        <p:grpSpPr>
          <a:xfrm>
            <a:off x="6361333" y="1590261"/>
            <a:ext cx="1450510" cy="1287110"/>
            <a:chOff x="6361333" y="1590261"/>
            <a:chExt cx="1450510" cy="1287110"/>
          </a:xfrm>
        </p:grpSpPr>
        <p:grpSp>
          <p:nvGrpSpPr>
            <p:cNvPr id="54" name="Group 53">
              <a:extLst>
                <a:ext uri="{FF2B5EF4-FFF2-40B4-BE49-F238E27FC236}">
                  <a16:creationId xmlns:a16="http://schemas.microsoft.com/office/drawing/2014/main" id="{1EDE6770-5A9A-4AFD-A94B-D43851911D96}"/>
                </a:ext>
              </a:extLst>
            </p:cNvPr>
            <p:cNvGrpSpPr/>
            <p:nvPr/>
          </p:nvGrpSpPr>
          <p:grpSpPr>
            <a:xfrm>
              <a:off x="6613075" y="1590261"/>
              <a:ext cx="1198768" cy="1287110"/>
              <a:chOff x="6613075" y="1590261"/>
              <a:chExt cx="1198768" cy="1287110"/>
            </a:xfrm>
          </p:grpSpPr>
          <p:sp>
            <p:nvSpPr>
              <p:cNvPr id="20" name="Freeform: Shape 19">
                <a:extLst>
                  <a:ext uri="{FF2B5EF4-FFF2-40B4-BE49-F238E27FC236}">
                    <a16:creationId xmlns:a16="http://schemas.microsoft.com/office/drawing/2014/main" id="{2D34E204-D303-4002-8FB4-AC1065906435}"/>
                  </a:ext>
                </a:extLst>
              </p:cNvPr>
              <p:cNvSpPr/>
              <p:nvPr/>
            </p:nvSpPr>
            <p:spPr>
              <a:xfrm>
                <a:off x="6613075"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100" kern="1200" dirty="0"/>
                  <a:t>The Three Fathers: Abraham, Isaac, and Jacob</a:t>
                </a:r>
              </a:p>
            </p:txBody>
          </p:sp>
          <p:cxnSp>
            <p:nvCxnSpPr>
              <p:cNvPr id="42" name="Straight Arrow Connector 41">
                <a:extLst>
                  <a:ext uri="{FF2B5EF4-FFF2-40B4-BE49-F238E27FC236}">
                    <a16:creationId xmlns:a16="http://schemas.microsoft.com/office/drawing/2014/main" id="{E5E979D4-F841-4E73-90C9-882728814D04}"/>
                  </a:ext>
                </a:extLst>
              </p:cNvPr>
              <p:cNvCxnSpPr/>
              <p:nvPr/>
            </p:nvCxnSpPr>
            <p:spPr>
              <a:xfrm>
                <a:off x="7223760" y="1590261"/>
                <a:ext cx="0" cy="620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cxnSp>
          <p:nvCxnSpPr>
            <p:cNvPr id="60" name="Straight Connector 59">
              <a:extLst>
                <a:ext uri="{FF2B5EF4-FFF2-40B4-BE49-F238E27FC236}">
                  <a16:creationId xmlns:a16="http://schemas.microsoft.com/office/drawing/2014/main" id="{B3DCF119-168D-4F96-9F69-736B8E374FFF}"/>
                </a:ext>
              </a:extLst>
            </p:cNvPr>
            <p:cNvCxnSpPr>
              <a:cxnSpLocks/>
            </p:cNvCxnSpPr>
            <p:nvPr/>
          </p:nvCxnSpPr>
          <p:spPr>
            <a:xfrm>
              <a:off x="6361333" y="1590261"/>
              <a:ext cx="862427" cy="7284"/>
            </a:xfrm>
            <a:prstGeom prst="line">
              <a:avLst/>
            </a:prstGeom>
            <a:ln>
              <a:tailEnd type="none"/>
            </a:ln>
          </p:spPr>
          <p:style>
            <a:lnRef idx="3">
              <a:schemeClr val="accent2"/>
            </a:lnRef>
            <a:fillRef idx="0">
              <a:schemeClr val="accent2"/>
            </a:fillRef>
            <a:effectRef idx="2">
              <a:schemeClr val="accent2"/>
            </a:effectRef>
            <a:fontRef idx="minor">
              <a:schemeClr val="tx1"/>
            </a:fontRef>
          </p:style>
        </p:cxnSp>
      </p:grpSp>
      <p:grpSp>
        <p:nvGrpSpPr>
          <p:cNvPr id="25601" name="Group 25600">
            <a:extLst>
              <a:ext uri="{FF2B5EF4-FFF2-40B4-BE49-F238E27FC236}">
                <a16:creationId xmlns:a16="http://schemas.microsoft.com/office/drawing/2014/main" id="{B6B1048E-7FA6-457F-B413-BE3B114230E9}"/>
              </a:ext>
            </a:extLst>
          </p:cNvPr>
          <p:cNvGrpSpPr/>
          <p:nvPr/>
        </p:nvGrpSpPr>
        <p:grpSpPr>
          <a:xfrm>
            <a:off x="7231225" y="1582978"/>
            <a:ext cx="2031129" cy="1294393"/>
            <a:chOff x="7231225" y="1582978"/>
            <a:chExt cx="2031129" cy="1294393"/>
          </a:xfrm>
        </p:grpSpPr>
        <p:grpSp>
          <p:nvGrpSpPr>
            <p:cNvPr id="53" name="Group 52">
              <a:extLst>
                <a:ext uri="{FF2B5EF4-FFF2-40B4-BE49-F238E27FC236}">
                  <a16:creationId xmlns:a16="http://schemas.microsoft.com/office/drawing/2014/main" id="{2CCC24C3-8735-4D2F-9CA2-5208C811E0E6}"/>
                </a:ext>
              </a:extLst>
            </p:cNvPr>
            <p:cNvGrpSpPr/>
            <p:nvPr/>
          </p:nvGrpSpPr>
          <p:grpSpPr>
            <a:xfrm>
              <a:off x="8063586" y="1590261"/>
              <a:ext cx="1198768" cy="1287110"/>
              <a:chOff x="8063586" y="1590261"/>
              <a:chExt cx="1198768" cy="1287110"/>
            </a:xfrm>
          </p:grpSpPr>
          <p:sp>
            <p:nvSpPr>
              <p:cNvPr id="21" name="Freeform: Shape 20">
                <a:extLst>
                  <a:ext uri="{FF2B5EF4-FFF2-40B4-BE49-F238E27FC236}">
                    <a16:creationId xmlns:a16="http://schemas.microsoft.com/office/drawing/2014/main" id="{689DCD02-BB20-4B83-924C-5C34C4492C97}"/>
                  </a:ext>
                </a:extLst>
              </p:cNvPr>
              <p:cNvSpPr/>
              <p:nvPr/>
            </p:nvSpPr>
            <p:spPr>
              <a:xfrm>
                <a:off x="8063586" y="2210795"/>
                <a:ext cx="1198768" cy="666576"/>
              </a:xfrm>
              <a:custGeom>
                <a:avLst/>
                <a:gdLst>
                  <a:gd name="connsiteX0" fmla="*/ 0 w 966917"/>
                  <a:gd name="connsiteY0" fmla="*/ 0 h 483458"/>
                  <a:gd name="connsiteX1" fmla="*/ 966917 w 966917"/>
                  <a:gd name="connsiteY1" fmla="*/ 0 h 483458"/>
                  <a:gd name="connsiteX2" fmla="*/ 966917 w 966917"/>
                  <a:gd name="connsiteY2" fmla="*/ 483458 h 483458"/>
                  <a:gd name="connsiteX3" fmla="*/ 0 w 966917"/>
                  <a:gd name="connsiteY3" fmla="*/ 483458 h 483458"/>
                  <a:gd name="connsiteX4" fmla="*/ 0 w 966917"/>
                  <a:gd name="connsiteY4" fmla="*/ 0 h 48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17" h="483458">
                    <a:moveTo>
                      <a:pt x="0" y="0"/>
                    </a:moveTo>
                    <a:lnTo>
                      <a:pt x="966917" y="0"/>
                    </a:lnTo>
                    <a:lnTo>
                      <a:pt x="966917" y="483458"/>
                    </a:lnTo>
                    <a:lnTo>
                      <a:pt x="0" y="48345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1400" kern="1200" dirty="0"/>
                  <a:t>The Prophets and Innocents</a:t>
                </a:r>
              </a:p>
            </p:txBody>
          </p:sp>
          <p:cxnSp>
            <p:nvCxnSpPr>
              <p:cNvPr id="43" name="Straight Arrow Connector 42">
                <a:extLst>
                  <a:ext uri="{FF2B5EF4-FFF2-40B4-BE49-F238E27FC236}">
                    <a16:creationId xmlns:a16="http://schemas.microsoft.com/office/drawing/2014/main" id="{D8752BCC-6CED-4600-B41C-6402E6CA0C32}"/>
                  </a:ext>
                </a:extLst>
              </p:cNvPr>
              <p:cNvCxnSpPr/>
              <p:nvPr/>
            </p:nvCxnSpPr>
            <p:spPr>
              <a:xfrm>
                <a:off x="8670456" y="1590261"/>
                <a:ext cx="0" cy="6205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cxnSp>
          <p:nvCxnSpPr>
            <p:cNvPr id="63" name="Straight Connector 62">
              <a:extLst>
                <a:ext uri="{FF2B5EF4-FFF2-40B4-BE49-F238E27FC236}">
                  <a16:creationId xmlns:a16="http://schemas.microsoft.com/office/drawing/2014/main" id="{0FB97D13-487A-4F02-BF58-8F6A14CF83CA}"/>
                </a:ext>
              </a:extLst>
            </p:cNvPr>
            <p:cNvCxnSpPr>
              <a:cxnSpLocks/>
            </p:cNvCxnSpPr>
            <p:nvPr/>
          </p:nvCxnSpPr>
          <p:spPr>
            <a:xfrm flipV="1">
              <a:off x="7231225" y="1582978"/>
              <a:ext cx="1450509" cy="14567"/>
            </a:xfrm>
            <a:prstGeom prst="line">
              <a:avLst/>
            </a:prstGeom>
            <a:ln>
              <a:tailEnd type="non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685438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ppt_x"/>
                                          </p:val>
                                        </p:tav>
                                        <p:tav tm="100000">
                                          <p:val>
                                            <p:strVal val="#ppt_x"/>
                                          </p:val>
                                        </p:tav>
                                      </p:tavLst>
                                    </p:anim>
                                    <p:anim calcmode="lin" valueType="num">
                                      <p:cBhvr additive="base">
                                        <p:cTn id="8" dur="10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1000" fill="hold"/>
                                        <p:tgtEl>
                                          <p:spTgt spid="46"/>
                                        </p:tgtEl>
                                        <p:attrNameLst>
                                          <p:attrName>ppt_x</p:attrName>
                                        </p:attrNameLst>
                                      </p:cBhvr>
                                      <p:tavLst>
                                        <p:tav tm="0">
                                          <p:val>
                                            <p:strVal val="0-#ppt_w/2"/>
                                          </p:val>
                                        </p:tav>
                                        <p:tav tm="100000">
                                          <p:val>
                                            <p:strVal val="#ppt_x"/>
                                          </p:val>
                                        </p:tav>
                                      </p:tavLst>
                                    </p:anim>
                                    <p:anim calcmode="lin" valueType="num">
                                      <p:cBhvr additive="base">
                                        <p:cTn id="20"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1000" fill="hold"/>
                                        <p:tgtEl>
                                          <p:spTgt spid="49"/>
                                        </p:tgtEl>
                                        <p:attrNameLst>
                                          <p:attrName>ppt_x</p:attrName>
                                        </p:attrNameLst>
                                      </p:cBhvr>
                                      <p:tavLst>
                                        <p:tav tm="0">
                                          <p:val>
                                            <p:strVal val="#ppt_x"/>
                                          </p:val>
                                        </p:tav>
                                        <p:tav tm="100000">
                                          <p:val>
                                            <p:strVal val="#ppt_x"/>
                                          </p:val>
                                        </p:tav>
                                      </p:tavLst>
                                    </p:anim>
                                    <p:anim calcmode="lin" valueType="num">
                                      <p:cBhvr additive="base">
                                        <p:cTn id="26"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1000" fill="hold"/>
                                        <p:tgtEl>
                                          <p:spTgt spid="50"/>
                                        </p:tgtEl>
                                        <p:attrNameLst>
                                          <p:attrName>ppt_x</p:attrName>
                                        </p:attrNameLst>
                                      </p:cBhvr>
                                      <p:tavLst>
                                        <p:tav tm="0">
                                          <p:val>
                                            <p:strVal val="#ppt_x"/>
                                          </p:val>
                                        </p:tav>
                                        <p:tav tm="100000">
                                          <p:val>
                                            <p:strVal val="#ppt_x"/>
                                          </p:val>
                                        </p:tav>
                                      </p:tavLst>
                                    </p:anim>
                                    <p:anim calcmode="lin" valueType="num">
                                      <p:cBhvr additive="base">
                                        <p:cTn id="32"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1000" fill="hold"/>
                                        <p:tgtEl>
                                          <p:spTgt spid="51"/>
                                        </p:tgtEl>
                                        <p:attrNameLst>
                                          <p:attrName>ppt_x</p:attrName>
                                        </p:attrNameLst>
                                      </p:cBhvr>
                                      <p:tavLst>
                                        <p:tav tm="0">
                                          <p:val>
                                            <p:strVal val="#ppt_x"/>
                                          </p:val>
                                        </p:tav>
                                        <p:tav tm="100000">
                                          <p:val>
                                            <p:strVal val="#ppt_x"/>
                                          </p:val>
                                        </p:tav>
                                      </p:tavLst>
                                    </p:anim>
                                    <p:anim calcmode="lin" valueType="num">
                                      <p:cBhvr additive="base">
                                        <p:cTn id="38"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5600"/>
                                        </p:tgtEl>
                                        <p:attrNameLst>
                                          <p:attrName>style.visibility</p:attrName>
                                        </p:attrNameLst>
                                      </p:cBhvr>
                                      <p:to>
                                        <p:strVal val="visible"/>
                                      </p:to>
                                    </p:set>
                                    <p:anim calcmode="lin" valueType="num">
                                      <p:cBhvr additive="base">
                                        <p:cTn id="43" dur="1000" fill="hold"/>
                                        <p:tgtEl>
                                          <p:spTgt spid="25600"/>
                                        </p:tgtEl>
                                        <p:attrNameLst>
                                          <p:attrName>ppt_x</p:attrName>
                                        </p:attrNameLst>
                                      </p:cBhvr>
                                      <p:tavLst>
                                        <p:tav tm="0">
                                          <p:val>
                                            <p:strVal val="1+#ppt_w/2"/>
                                          </p:val>
                                        </p:tav>
                                        <p:tav tm="100000">
                                          <p:val>
                                            <p:strVal val="#ppt_x"/>
                                          </p:val>
                                        </p:tav>
                                      </p:tavLst>
                                    </p:anim>
                                    <p:anim calcmode="lin" valueType="num">
                                      <p:cBhvr additive="base">
                                        <p:cTn id="44" dur="1000" fill="hold"/>
                                        <p:tgtEl>
                                          <p:spTgt spid="2560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5601"/>
                                        </p:tgtEl>
                                        <p:attrNameLst>
                                          <p:attrName>style.visibility</p:attrName>
                                        </p:attrNameLst>
                                      </p:cBhvr>
                                      <p:to>
                                        <p:strVal val="visible"/>
                                      </p:to>
                                    </p:set>
                                    <p:anim calcmode="lin" valueType="num">
                                      <p:cBhvr additive="base">
                                        <p:cTn id="49" dur="1000" fill="hold"/>
                                        <p:tgtEl>
                                          <p:spTgt spid="25601"/>
                                        </p:tgtEl>
                                        <p:attrNameLst>
                                          <p:attrName>ppt_x</p:attrName>
                                        </p:attrNameLst>
                                      </p:cBhvr>
                                      <p:tavLst>
                                        <p:tav tm="0">
                                          <p:val>
                                            <p:strVal val="1+#ppt_w/2"/>
                                          </p:val>
                                        </p:tav>
                                        <p:tav tm="100000">
                                          <p:val>
                                            <p:strVal val="#ppt_x"/>
                                          </p:val>
                                        </p:tav>
                                      </p:tavLst>
                                    </p:anim>
                                    <p:anim calcmode="lin" valueType="num">
                                      <p:cBhvr additive="base">
                                        <p:cTn id="50" dur="1000" fill="hold"/>
                                        <p:tgtEl>
                                          <p:spTgt spid="2560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1000" fill="hold"/>
                                        <p:tgtEl>
                                          <p:spTgt spid="52"/>
                                        </p:tgtEl>
                                        <p:attrNameLst>
                                          <p:attrName>ppt_x</p:attrName>
                                        </p:attrNameLst>
                                      </p:cBhvr>
                                      <p:tavLst>
                                        <p:tav tm="0">
                                          <p:val>
                                            <p:strVal val="1+#ppt_w/2"/>
                                          </p:val>
                                        </p:tav>
                                        <p:tav tm="100000">
                                          <p:val>
                                            <p:strVal val="#ppt_x"/>
                                          </p:val>
                                        </p:tav>
                                      </p:tavLst>
                                    </p:anim>
                                    <p:anim calcmode="lin" valueType="num">
                                      <p:cBhvr additive="base">
                                        <p:cTn id="5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1000" fill="hold"/>
                                        <p:tgtEl>
                                          <p:spTgt spid="55"/>
                                        </p:tgtEl>
                                        <p:attrNameLst>
                                          <p:attrName>ppt_x</p:attrName>
                                        </p:attrNameLst>
                                      </p:cBhvr>
                                      <p:tavLst>
                                        <p:tav tm="0">
                                          <p:val>
                                            <p:strVal val="1+#ppt_w/2"/>
                                          </p:val>
                                        </p:tav>
                                        <p:tav tm="100000">
                                          <p:val>
                                            <p:strVal val="#ppt_x"/>
                                          </p:val>
                                        </p:tav>
                                      </p:tavLst>
                                    </p:anim>
                                    <p:anim calcmode="lin" valueType="num">
                                      <p:cBhvr additive="base">
                                        <p:cTn id="62"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1000" fill="hold"/>
                                        <p:tgtEl>
                                          <p:spTgt spid="56"/>
                                        </p:tgtEl>
                                        <p:attrNameLst>
                                          <p:attrName>ppt_x</p:attrName>
                                        </p:attrNameLst>
                                      </p:cBhvr>
                                      <p:tavLst>
                                        <p:tav tm="0">
                                          <p:val>
                                            <p:strVal val="1+#ppt_w/2"/>
                                          </p:val>
                                        </p:tav>
                                        <p:tav tm="100000">
                                          <p:val>
                                            <p:strVal val="#ppt_x"/>
                                          </p:val>
                                        </p:tav>
                                      </p:tavLst>
                                    </p:anim>
                                    <p:anim calcmode="lin" valueType="num">
                                      <p:cBhvr additive="base">
                                        <p:cTn id="6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1000" fill="hold"/>
                                        <p:tgtEl>
                                          <p:spTgt spid="57"/>
                                        </p:tgtEl>
                                        <p:attrNameLst>
                                          <p:attrName>ppt_x</p:attrName>
                                        </p:attrNameLst>
                                      </p:cBhvr>
                                      <p:tavLst>
                                        <p:tav tm="0">
                                          <p:val>
                                            <p:strVal val="1+#ppt_w/2"/>
                                          </p:val>
                                        </p:tav>
                                        <p:tav tm="100000">
                                          <p:val>
                                            <p:strVal val="#ppt_x"/>
                                          </p:val>
                                        </p:tav>
                                      </p:tavLst>
                                    </p:anim>
                                    <p:anim calcmode="lin" valueType="num">
                                      <p:cBhvr additive="base">
                                        <p:cTn id="74"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54B8D60-3494-473A-8504-40ECF5D01EBA}"/>
              </a:ext>
            </a:extLst>
          </p:cNvPr>
          <p:cNvSpPr/>
          <p:nvPr/>
        </p:nvSpPr>
        <p:spPr>
          <a:xfrm>
            <a:off x="2539139" y="252710"/>
            <a:ext cx="6715760" cy="660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t>The Holy Feasts of the Church</a:t>
            </a:r>
            <a:endParaRPr lang="en-US" sz="3600" dirty="0"/>
          </a:p>
        </p:txBody>
      </p:sp>
      <p:sp>
        <p:nvSpPr>
          <p:cNvPr id="7" name="Rectangle: Rounded Corners 6">
            <a:extLst>
              <a:ext uri="{FF2B5EF4-FFF2-40B4-BE49-F238E27FC236}">
                <a16:creationId xmlns:a16="http://schemas.microsoft.com/office/drawing/2014/main" id="{E7DDD202-3DB4-445A-859E-9CFECA7A60A4}"/>
              </a:ext>
            </a:extLst>
          </p:cNvPr>
          <p:cNvSpPr/>
          <p:nvPr/>
        </p:nvSpPr>
        <p:spPr>
          <a:xfrm>
            <a:off x="2543355" y="1593614"/>
            <a:ext cx="3125063" cy="411311"/>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H. The Martyrs</a:t>
            </a:r>
          </a:p>
          <a:p>
            <a:pPr algn="ctr"/>
            <a:endParaRPr lang="en-US" dirty="0"/>
          </a:p>
        </p:txBody>
      </p:sp>
      <p:sp>
        <p:nvSpPr>
          <p:cNvPr id="8" name="Rectangle: Rounded Corners 7">
            <a:extLst>
              <a:ext uri="{FF2B5EF4-FFF2-40B4-BE49-F238E27FC236}">
                <a16:creationId xmlns:a16="http://schemas.microsoft.com/office/drawing/2014/main" id="{ABE40C92-2B65-4B24-BAC4-112411F5457F}"/>
              </a:ext>
            </a:extLst>
          </p:cNvPr>
          <p:cNvSpPr/>
          <p:nvPr/>
        </p:nvSpPr>
        <p:spPr>
          <a:xfrm>
            <a:off x="2539138" y="2256987"/>
            <a:ext cx="3129280" cy="411311"/>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a:p>
            <a:r>
              <a:rPr lang="en-US" altLang="en-US" dirty="0"/>
              <a:t>I. The Fathers of the Church</a:t>
            </a:r>
          </a:p>
          <a:p>
            <a:pPr algn="ctr"/>
            <a:endParaRPr lang="en-US" dirty="0"/>
          </a:p>
        </p:txBody>
      </p:sp>
      <p:sp>
        <p:nvSpPr>
          <p:cNvPr id="9" name="Rectangle: Rounded Corners 8">
            <a:extLst>
              <a:ext uri="{FF2B5EF4-FFF2-40B4-BE49-F238E27FC236}">
                <a16:creationId xmlns:a16="http://schemas.microsoft.com/office/drawing/2014/main" id="{D7B98E25-AF14-416A-8054-9430CCB3A52E}"/>
              </a:ext>
            </a:extLst>
          </p:cNvPr>
          <p:cNvSpPr/>
          <p:nvPr/>
        </p:nvSpPr>
        <p:spPr>
          <a:xfrm>
            <a:off x="2846026" y="2899650"/>
            <a:ext cx="1938474" cy="411311"/>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dirty="0" err="1"/>
              <a:t>i</a:t>
            </a:r>
            <a:r>
              <a:rPr lang="en-US" altLang="en-US" dirty="0"/>
              <a:t>.  The Patriarchs</a:t>
            </a:r>
          </a:p>
        </p:txBody>
      </p:sp>
      <p:sp>
        <p:nvSpPr>
          <p:cNvPr id="10" name="Rectangle: Rounded Corners 9">
            <a:extLst>
              <a:ext uri="{FF2B5EF4-FFF2-40B4-BE49-F238E27FC236}">
                <a16:creationId xmlns:a16="http://schemas.microsoft.com/office/drawing/2014/main" id="{C4955019-16FB-498A-B10E-5F9CDE0018B6}"/>
              </a:ext>
            </a:extLst>
          </p:cNvPr>
          <p:cNvSpPr/>
          <p:nvPr/>
        </p:nvSpPr>
        <p:spPr>
          <a:xfrm>
            <a:off x="2846026" y="3542313"/>
            <a:ext cx="1938474" cy="41131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dirty="0"/>
              <a:t>ii.  The Bishops</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18AE1D11-D89A-4056-8DE1-6E58A6697318}"/>
              </a:ext>
            </a:extLst>
          </p:cNvPr>
          <p:cNvSpPr>
            <a:spLocks noGrp="1"/>
          </p:cNvSpPr>
          <p:nvPr>
            <p:ph type="title"/>
          </p:nvPr>
        </p:nvSpPr>
        <p:spPr/>
        <p:txBody>
          <a:bodyPr/>
          <a:lstStyle/>
          <a:p>
            <a:r>
              <a:rPr lang="en-US" altLang="en-US" dirty="0">
                <a:solidFill>
                  <a:srgbClr val="FFFF00"/>
                </a:solidFill>
              </a:rPr>
              <a:t>Weekday Reading Rules</a:t>
            </a:r>
          </a:p>
        </p:txBody>
      </p:sp>
      <p:sp>
        <p:nvSpPr>
          <p:cNvPr id="3" name="Content Placeholder 2">
            <a:extLst>
              <a:ext uri="{FF2B5EF4-FFF2-40B4-BE49-F238E27FC236}">
                <a16:creationId xmlns:a16="http://schemas.microsoft.com/office/drawing/2014/main" id="{ADAFA7F9-CDBB-4EC0-A80B-402C22FF4669}"/>
              </a:ext>
            </a:extLst>
          </p:cNvPr>
          <p:cNvSpPr>
            <a:spLocks noGrp="1"/>
          </p:cNvSpPr>
          <p:nvPr>
            <p:ph idx="1"/>
          </p:nvPr>
        </p:nvSpPr>
        <p:spPr>
          <a:xfrm>
            <a:off x="1981200" y="1524000"/>
            <a:ext cx="8229600" cy="5181600"/>
          </a:xfrm>
        </p:spPr>
        <p:txBody>
          <a:bodyPr>
            <a:normAutofit/>
          </a:bodyPr>
          <a:lstStyle/>
          <a:p>
            <a:pPr marL="274320" indent="-274320">
              <a:spcAft>
                <a:spcPts val="0"/>
              </a:spcAft>
              <a:buClr>
                <a:schemeClr val="accent3"/>
              </a:buClr>
              <a:buFont typeface="Wingdings 2"/>
              <a:buChar char=""/>
              <a:defRPr/>
            </a:pPr>
            <a:r>
              <a:rPr lang="en-US" dirty="0"/>
              <a:t>Gospel and Pauline touch on the same subject</a:t>
            </a:r>
          </a:p>
          <a:p>
            <a:pPr marL="274320" indent="-274320">
              <a:spcAft>
                <a:spcPts val="0"/>
              </a:spcAft>
              <a:buClr>
                <a:schemeClr val="accent3"/>
              </a:buClr>
              <a:buFont typeface="Wingdings 2"/>
              <a:buChar char=""/>
              <a:defRPr/>
            </a:pPr>
            <a:r>
              <a:rPr lang="en-US" dirty="0"/>
              <a:t>Vespers and Matins Gospels complement liturgy Gospel</a:t>
            </a:r>
          </a:p>
          <a:p>
            <a:pPr marL="274320" indent="-274320">
              <a:spcAft>
                <a:spcPts val="0"/>
              </a:spcAft>
              <a:buClr>
                <a:schemeClr val="accent3"/>
              </a:buClr>
              <a:buFont typeface="Wingdings 2"/>
              <a:buChar char=""/>
              <a:defRPr/>
            </a:pPr>
            <a:r>
              <a:rPr lang="en-US" dirty="0"/>
              <a:t>Catholic Epistle and Acts complement the Pauline</a:t>
            </a:r>
          </a:p>
          <a:p>
            <a:pPr marL="274320" indent="-274320">
              <a:spcAft>
                <a:spcPts val="0"/>
              </a:spcAft>
              <a:buClr>
                <a:schemeClr val="accent3"/>
              </a:buClr>
              <a:buFont typeface="Wingdings 2"/>
              <a:buChar char=""/>
              <a:defRPr/>
            </a:pPr>
            <a:r>
              <a:rPr lang="en-US" dirty="0"/>
              <a:t>All the weekday readings are based on the feast days and commemorations of the martyrs and saints of that day</a:t>
            </a:r>
          </a:p>
          <a:p>
            <a:pPr marL="274320" indent="-274320">
              <a:spcAft>
                <a:spcPts val="0"/>
              </a:spcAft>
              <a:buClr>
                <a:schemeClr val="accent3"/>
              </a:buClr>
              <a:buFont typeface="Wingdings 2"/>
              <a:buChar char=""/>
              <a:defRPr/>
            </a:pPr>
            <a:r>
              <a:rPr lang="en-US" dirty="0"/>
              <a:t>The Synaxarion, then, determines what the readings are for the </a:t>
            </a:r>
            <a:r>
              <a:rPr lang="en-US" b="1" dirty="0">
                <a:solidFill>
                  <a:srgbClr val="FFFF00"/>
                </a:solidFill>
              </a:rPr>
              <a:t>weekdays</a:t>
            </a:r>
          </a:p>
          <a:p>
            <a:pPr marL="274320" indent="-274320">
              <a:spcAft>
                <a:spcPts val="0"/>
              </a:spcAft>
              <a:buClr>
                <a:schemeClr val="accent3"/>
              </a:buClr>
              <a:buFont typeface="Wingdings 2"/>
              <a:buChar char=""/>
              <a:defRPr/>
            </a:pPr>
            <a:r>
              <a:rPr lang="en-US" dirty="0"/>
              <a:t>Remember, </a:t>
            </a:r>
            <a:r>
              <a:rPr lang="en-US" b="1" dirty="0">
                <a:solidFill>
                  <a:srgbClr val="FFFF00"/>
                </a:solidFill>
              </a:rPr>
              <a:t>Sunday readings </a:t>
            </a:r>
            <a:r>
              <a:rPr lang="en-US" dirty="0"/>
              <a:t>have their own arrangement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1000" fill="hold"/>
                                        <p:tgtEl>
                                          <p:spTgt spid="27650"/>
                                        </p:tgtEl>
                                        <p:attrNameLst>
                                          <p:attrName>ppt_x</p:attrName>
                                        </p:attrNameLst>
                                      </p:cBhvr>
                                      <p:tavLst>
                                        <p:tav tm="0">
                                          <p:val>
                                            <p:strVal val="#ppt_x"/>
                                          </p:val>
                                        </p:tav>
                                        <p:tav tm="100000">
                                          <p:val>
                                            <p:strVal val="#ppt_x"/>
                                          </p:val>
                                        </p:tav>
                                      </p:tavLst>
                                    </p:anim>
                                    <p:anim calcmode="lin" valueType="num">
                                      <p:cBhvr additive="base">
                                        <p:cTn id="8" dur="1000" fill="hold"/>
                                        <p:tgtEl>
                                          <p:spTgt spid="276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BC8BDC2-BB8D-4515-BF8A-E74B0E539D79}"/>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Weekday Reading Rules</a:t>
            </a:r>
          </a:p>
        </p:txBody>
      </p:sp>
      <p:sp>
        <p:nvSpPr>
          <p:cNvPr id="28675" name="Content Placeholder 2">
            <a:extLst>
              <a:ext uri="{FF2B5EF4-FFF2-40B4-BE49-F238E27FC236}">
                <a16:creationId xmlns:a16="http://schemas.microsoft.com/office/drawing/2014/main" id="{CFCA27F2-9908-4EE6-8DBC-E1F802F5153F}"/>
              </a:ext>
            </a:extLst>
          </p:cNvPr>
          <p:cNvSpPr>
            <a:spLocks noGrp="1"/>
          </p:cNvSpPr>
          <p:nvPr>
            <p:ph idx="1"/>
          </p:nvPr>
        </p:nvSpPr>
        <p:spPr/>
        <p:txBody>
          <a:bodyPr/>
          <a:lstStyle/>
          <a:p>
            <a:r>
              <a:rPr lang="en-US" altLang="en-US" dirty="0">
                <a:latin typeface="Calibri" panose="020F0502020204030204" pitchFamily="34" charset="0"/>
                <a:cs typeface="Calibri" panose="020F0502020204030204" pitchFamily="34" charset="0"/>
              </a:rPr>
              <a:t>If there are multiple saints on any given day (happens almost always), the church picks a main saint upon whom to base the readings</a:t>
            </a:r>
          </a:p>
          <a:p>
            <a:r>
              <a:rPr lang="en-US" altLang="en-US" dirty="0">
                <a:latin typeface="Calibri" panose="020F0502020204030204" pitchFamily="34" charset="0"/>
                <a:cs typeface="Calibri" panose="020F0502020204030204" pitchFamily="34" charset="0"/>
              </a:rPr>
              <a:t>So, the church picks on of the Saints of the Day.</a:t>
            </a:r>
          </a:p>
          <a:p>
            <a:r>
              <a:rPr lang="en-US" altLang="en-US" b="1" dirty="0">
                <a:solidFill>
                  <a:srgbClr val="FFFF00"/>
                </a:solidFill>
                <a:latin typeface="Calibri" panose="020F0502020204030204" pitchFamily="34" charset="0"/>
                <a:cs typeface="Calibri" panose="020F0502020204030204" pitchFamily="34" charset="0"/>
              </a:rPr>
              <a:t>What are “borrowed days”?</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1000" fill="hold"/>
                                        <p:tgtEl>
                                          <p:spTgt spid="28674"/>
                                        </p:tgtEl>
                                        <p:attrNameLst>
                                          <p:attrName>ppt_x</p:attrName>
                                        </p:attrNameLst>
                                      </p:cBhvr>
                                      <p:tavLst>
                                        <p:tav tm="0">
                                          <p:val>
                                            <p:strVal val="#ppt_x"/>
                                          </p:val>
                                        </p:tav>
                                        <p:tav tm="100000">
                                          <p:val>
                                            <p:strVal val="#ppt_x"/>
                                          </p:val>
                                        </p:tav>
                                      </p:tavLst>
                                    </p:anim>
                                    <p:anim calcmode="lin" valueType="num">
                                      <p:cBhvr additive="base">
                                        <p:cTn id="8" dur="1000" fill="hold"/>
                                        <p:tgtEl>
                                          <p:spTgt spid="286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675">
                                            <p:txEl>
                                              <p:pRg st="0" end="0"/>
                                            </p:txEl>
                                          </p:spTgt>
                                        </p:tgtEl>
                                        <p:attrNameLst>
                                          <p:attrName>style.visibility</p:attrName>
                                        </p:attrNameLst>
                                      </p:cBhvr>
                                      <p:to>
                                        <p:strVal val="visible"/>
                                      </p:to>
                                    </p:set>
                                    <p:animEffect transition="in" filter="wipe(down)">
                                      <p:cBhvr>
                                        <p:cTn id="13" dur="500"/>
                                        <p:tgtEl>
                                          <p:spTgt spid="2867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675">
                                            <p:txEl>
                                              <p:pRg st="1" end="1"/>
                                            </p:txEl>
                                          </p:spTgt>
                                        </p:tgtEl>
                                        <p:attrNameLst>
                                          <p:attrName>style.visibility</p:attrName>
                                        </p:attrNameLst>
                                      </p:cBhvr>
                                      <p:to>
                                        <p:strVal val="visible"/>
                                      </p:to>
                                    </p:set>
                                    <p:animEffect transition="in" filter="wipe(down)">
                                      <p:cBhvr>
                                        <p:cTn id="18" dur="500"/>
                                        <p:tgtEl>
                                          <p:spTgt spid="2867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675">
                                            <p:txEl>
                                              <p:pRg st="2" end="2"/>
                                            </p:txEl>
                                          </p:spTgt>
                                        </p:tgtEl>
                                        <p:attrNameLst>
                                          <p:attrName>style.visibility</p:attrName>
                                        </p:attrNameLst>
                                      </p:cBhvr>
                                      <p:to>
                                        <p:strVal val="visible"/>
                                      </p:to>
                                    </p:set>
                                    <p:animEffect transition="in" filter="wipe(down)">
                                      <p:cBhvr>
                                        <p:cTn id="23"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89CE57F-FC8F-4B45-B632-323128FEA443}"/>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Introduction</a:t>
            </a:r>
          </a:p>
        </p:txBody>
      </p:sp>
      <p:sp>
        <p:nvSpPr>
          <p:cNvPr id="6147" name="Content Placeholder 2">
            <a:extLst>
              <a:ext uri="{FF2B5EF4-FFF2-40B4-BE49-F238E27FC236}">
                <a16:creationId xmlns:a16="http://schemas.microsoft.com/office/drawing/2014/main" id="{8374F155-950F-4755-848C-046CD50A6AA4}"/>
              </a:ext>
            </a:extLst>
          </p:cNvPr>
          <p:cNvSpPr>
            <a:spLocks noGrp="1"/>
          </p:cNvSpPr>
          <p:nvPr>
            <p:ph idx="1"/>
          </p:nvPr>
        </p:nvSpPr>
        <p:spPr>
          <a:xfrm>
            <a:off x="913795" y="1834049"/>
            <a:ext cx="10353762" cy="4058751"/>
          </a:xfrm>
        </p:spPr>
        <p:txBody>
          <a:bodyPr>
            <a:normAutofit/>
          </a:bodyPr>
          <a:lstStyle/>
          <a:p>
            <a:r>
              <a:rPr lang="en-US" altLang="en-US" dirty="0">
                <a:solidFill>
                  <a:schemeClr val="tx1"/>
                </a:solidFill>
                <a:latin typeface="Calibri" panose="020F0502020204030204" pitchFamily="34" charset="0"/>
                <a:cs typeface="Calibri" panose="020F0502020204030204" pitchFamily="34" charset="0"/>
              </a:rPr>
              <a:t>The daily readings in the church year are not randomly put together</a:t>
            </a:r>
          </a:p>
          <a:p>
            <a:r>
              <a:rPr lang="en-US" altLang="en-US" dirty="0">
                <a:solidFill>
                  <a:schemeClr val="tx1"/>
                </a:solidFill>
                <a:latin typeface="Calibri" panose="020F0502020204030204" pitchFamily="34" charset="0"/>
                <a:cs typeface="Calibri" panose="020F0502020204030204" pitchFamily="34" charset="0"/>
              </a:rPr>
              <a:t>They have been intelligently arranged according to the commemoration of the day</a:t>
            </a:r>
          </a:p>
          <a:p>
            <a:r>
              <a:rPr lang="en-US" altLang="en-US" dirty="0">
                <a:solidFill>
                  <a:schemeClr val="tx1"/>
                </a:solidFill>
                <a:latin typeface="Calibri" panose="020F0502020204030204" pitchFamily="34" charset="0"/>
                <a:cs typeface="Calibri" panose="020F0502020204030204" pitchFamily="34" charset="0"/>
              </a:rPr>
              <a:t>The readings are found in a book called the </a:t>
            </a:r>
            <a:r>
              <a:rPr lang="en-US" altLang="en-US" dirty="0" err="1">
                <a:solidFill>
                  <a:schemeClr val="tx1"/>
                </a:solidFill>
                <a:latin typeface="Calibri" panose="020F0502020204030204" pitchFamily="34" charset="0"/>
                <a:cs typeface="Calibri" panose="020F0502020204030204" pitchFamily="34" charset="0"/>
              </a:rPr>
              <a:t>katameroc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katameros</a:t>
            </a:r>
            <a:r>
              <a:rPr lang="en-US" altLang="en-US" dirty="0">
                <a:solidFill>
                  <a:schemeClr val="tx1"/>
                </a:solidFill>
                <a:latin typeface="Calibri" panose="020F0502020204030204" pitchFamily="34" charset="0"/>
                <a:cs typeface="Calibri" panose="020F0502020204030204" pitchFamily="34" charset="0"/>
              </a:rPr>
              <a:t>”)</a:t>
            </a:r>
          </a:p>
          <a:p>
            <a:pPr lvl="1"/>
            <a:r>
              <a:rPr lang="en-US" altLang="en-US" sz="2000" dirty="0">
                <a:solidFill>
                  <a:schemeClr val="tx1"/>
                </a:solidFill>
                <a:latin typeface="Calibri" panose="020F0502020204030204" pitchFamily="34" charset="0"/>
                <a:cs typeface="Calibri" panose="020F0502020204030204" pitchFamily="34" charset="0"/>
              </a:rPr>
              <a:t>kata (“kata”) = according</a:t>
            </a:r>
          </a:p>
          <a:p>
            <a:pPr lvl="1"/>
            <a:r>
              <a:rPr lang="en-US" altLang="en-US" sz="2000" dirty="0" err="1">
                <a:solidFill>
                  <a:schemeClr val="tx1"/>
                </a:solidFill>
                <a:latin typeface="Calibri" panose="020F0502020204030204" pitchFamily="34" charset="0"/>
                <a:cs typeface="Calibri" panose="020F0502020204030204" pitchFamily="34" charset="0"/>
              </a:rPr>
              <a:t>meroc</a:t>
            </a:r>
            <a:r>
              <a:rPr lang="en-US" altLang="en-US" sz="2000" dirty="0">
                <a:solidFill>
                  <a:schemeClr val="tx1"/>
                </a:solidFill>
                <a:latin typeface="Calibri" panose="020F0502020204030204" pitchFamily="34" charset="0"/>
                <a:cs typeface="Calibri" panose="020F0502020204030204" pitchFamily="34" charset="0"/>
              </a:rPr>
              <a:t> (“</a:t>
            </a:r>
            <a:r>
              <a:rPr lang="en-US" altLang="en-US" sz="2000" dirty="0" err="1">
                <a:solidFill>
                  <a:schemeClr val="tx1"/>
                </a:solidFill>
                <a:latin typeface="Calibri" panose="020F0502020204030204" pitchFamily="34" charset="0"/>
                <a:cs typeface="Calibri" panose="020F0502020204030204" pitchFamily="34" charset="0"/>
              </a:rPr>
              <a:t>meros</a:t>
            </a:r>
            <a:r>
              <a:rPr lang="en-US" altLang="en-US" sz="2000" dirty="0">
                <a:solidFill>
                  <a:schemeClr val="tx1"/>
                </a:solidFill>
                <a:latin typeface="Calibri" panose="020F0502020204030204" pitchFamily="34" charset="0"/>
                <a:cs typeface="Calibri" panose="020F0502020204030204" pitchFamily="34" charset="0"/>
              </a:rPr>
              <a:t>”) = part</a:t>
            </a:r>
          </a:p>
        </p:txBody>
      </p:sp>
    </p:spTree>
    <p:extLst>
      <p:ext uri="{BB962C8B-B14F-4D97-AF65-F5344CB8AC3E}">
        <p14:creationId xmlns:p14="http://schemas.microsoft.com/office/powerpoint/2010/main" val="254769982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1000" fill="hold"/>
                                        <p:tgtEl>
                                          <p:spTgt spid="6146"/>
                                        </p:tgtEl>
                                        <p:attrNameLst>
                                          <p:attrName>ppt_x</p:attrName>
                                        </p:attrNameLst>
                                      </p:cBhvr>
                                      <p:tavLst>
                                        <p:tav tm="0">
                                          <p:val>
                                            <p:strVal val="#ppt_x"/>
                                          </p:val>
                                        </p:tav>
                                        <p:tav tm="100000">
                                          <p:val>
                                            <p:strVal val="#ppt_x"/>
                                          </p:val>
                                        </p:tav>
                                      </p:tavLst>
                                    </p:anim>
                                    <p:anim calcmode="lin" valueType="num">
                                      <p:cBhvr additive="base">
                                        <p:cTn id="8" dur="10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Effect transition="in" filter="wipe(down)">
                                      <p:cBhvr>
                                        <p:cTn id="13" dur="500"/>
                                        <p:tgtEl>
                                          <p:spTgt spid="61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7">
                                            <p:txEl>
                                              <p:pRg st="1" end="1"/>
                                            </p:txEl>
                                          </p:spTgt>
                                        </p:tgtEl>
                                        <p:attrNameLst>
                                          <p:attrName>style.visibility</p:attrName>
                                        </p:attrNameLst>
                                      </p:cBhvr>
                                      <p:to>
                                        <p:strVal val="visible"/>
                                      </p:to>
                                    </p:set>
                                    <p:animEffect transition="in" filter="wipe(down)">
                                      <p:cBhvr>
                                        <p:cTn id="18" dur="500"/>
                                        <p:tgtEl>
                                          <p:spTgt spid="614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147">
                                            <p:txEl>
                                              <p:pRg st="2" end="2"/>
                                            </p:txEl>
                                          </p:spTgt>
                                        </p:tgtEl>
                                        <p:attrNameLst>
                                          <p:attrName>style.visibility</p:attrName>
                                        </p:attrNameLst>
                                      </p:cBhvr>
                                      <p:to>
                                        <p:strVal val="visible"/>
                                      </p:to>
                                    </p:set>
                                    <p:animEffect transition="in" filter="wipe(down)">
                                      <p:cBhvr>
                                        <p:cTn id="23" dur="500"/>
                                        <p:tgtEl>
                                          <p:spTgt spid="614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147">
                                            <p:txEl>
                                              <p:pRg st="3" end="3"/>
                                            </p:txEl>
                                          </p:spTgt>
                                        </p:tgtEl>
                                        <p:attrNameLst>
                                          <p:attrName>style.visibility</p:attrName>
                                        </p:attrNameLst>
                                      </p:cBhvr>
                                      <p:to>
                                        <p:strVal val="visible"/>
                                      </p:to>
                                    </p:set>
                                    <p:animEffect transition="in" filter="wipe(down)">
                                      <p:cBhvr>
                                        <p:cTn id="28" dur="500"/>
                                        <p:tgtEl>
                                          <p:spTgt spid="614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147">
                                            <p:txEl>
                                              <p:pRg st="4" end="4"/>
                                            </p:txEl>
                                          </p:spTgt>
                                        </p:tgtEl>
                                        <p:attrNameLst>
                                          <p:attrName>style.visibility</p:attrName>
                                        </p:attrNameLst>
                                      </p:cBhvr>
                                      <p:to>
                                        <p:strVal val="visible"/>
                                      </p:to>
                                    </p:set>
                                    <p:animEffect transition="in" filter="wipe(down)">
                                      <p:cBhvr>
                                        <p:cTn id="33"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5BEE939-7BDD-4D12-A8C5-698C44A37943}"/>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a:t>
            </a:r>
          </a:p>
        </p:txBody>
      </p:sp>
      <p:sp>
        <p:nvSpPr>
          <p:cNvPr id="29699" name="Content Placeholder 2">
            <a:extLst>
              <a:ext uri="{FF2B5EF4-FFF2-40B4-BE49-F238E27FC236}">
                <a16:creationId xmlns:a16="http://schemas.microsoft.com/office/drawing/2014/main" id="{2546780A-028B-4BD1-9FD0-E1EA255D766A}"/>
              </a:ext>
            </a:extLst>
          </p:cNvPr>
          <p:cNvSpPr>
            <a:spLocks noGrp="1"/>
          </p:cNvSpPr>
          <p:nvPr>
            <p:ph idx="1"/>
          </p:nvPr>
        </p:nvSpPr>
        <p:spPr/>
        <p:txBody>
          <a:bodyPr/>
          <a:lstStyle/>
          <a:p>
            <a:r>
              <a:rPr lang="en-US" altLang="en-US" dirty="0">
                <a:latin typeface="Calibri" panose="020F0502020204030204" pitchFamily="34" charset="0"/>
                <a:cs typeface="Calibri" panose="020F0502020204030204" pitchFamily="34" charset="0"/>
              </a:rPr>
              <a:t>The entire weekday reading selections for the whole year are based on the selections of only 69 days</a:t>
            </a:r>
          </a:p>
          <a:p>
            <a:r>
              <a:rPr lang="en-US" altLang="en-US" dirty="0">
                <a:latin typeface="Calibri" panose="020F0502020204030204" pitchFamily="34" charset="0"/>
                <a:cs typeface="Calibri" panose="020F0502020204030204" pitchFamily="34" charset="0"/>
              </a:rPr>
              <a:t>Have you ever looked at the weekday </a:t>
            </a:r>
            <a:r>
              <a:rPr lang="en-US" altLang="en-US" dirty="0" err="1">
                <a:latin typeface="Calibri" panose="020F0502020204030204" pitchFamily="34" charset="0"/>
                <a:cs typeface="Calibri" panose="020F0502020204030204" pitchFamily="34" charset="0"/>
              </a:rPr>
              <a:t>katameroc</a:t>
            </a:r>
            <a:r>
              <a:rPr lang="en-US" altLang="en-US" dirty="0">
                <a:latin typeface="Calibri" panose="020F0502020204030204" pitchFamily="34" charset="0"/>
                <a:cs typeface="Calibri" panose="020F0502020204030204" pitchFamily="34" charset="0"/>
              </a:rPr>
              <a:t> before?</a:t>
            </a:r>
          </a:p>
          <a:p>
            <a:r>
              <a:rPr lang="en-US" altLang="en-US" dirty="0">
                <a:latin typeface="Calibri" panose="020F0502020204030204" pitchFamily="34" charset="0"/>
                <a:cs typeface="Calibri" panose="020F0502020204030204" pitchFamily="34" charset="0"/>
              </a:rPr>
              <a:t>You will find that it has readings on some days, but on other days, it directs us to the readings of another day!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1000" fill="hold"/>
                                        <p:tgtEl>
                                          <p:spTgt spid="29698"/>
                                        </p:tgtEl>
                                        <p:attrNameLst>
                                          <p:attrName>ppt_x</p:attrName>
                                        </p:attrNameLst>
                                      </p:cBhvr>
                                      <p:tavLst>
                                        <p:tav tm="0">
                                          <p:val>
                                            <p:strVal val="#ppt_x"/>
                                          </p:val>
                                        </p:tav>
                                        <p:tav tm="100000">
                                          <p:val>
                                            <p:strVal val="#ppt_x"/>
                                          </p:val>
                                        </p:tav>
                                      </p:tavLst>
                                    </p:anim>
                                    <p:anim calcmode="lin" valueType="num">
                                      <p:cBhvr additive="base">
                                        <p:cTn id="8" dur="1000" fill="hold"/>
                                        <p:tgtEl>
                                          <p:spTgt spid="2969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9699">
                                            <p:txEl>
                                              <p:pRg st="0" end="0"/>
                                            </p:txEl>
                                          </p:spTgt>
                                        </p:tgtEl>
                                        <p:attrNameLst>
                                          <p:attrName>style.visibility</p:attrName>
                                        </p:attrNameLst>
                                      </p:cBhvr>
                                      <p:to>
                                        <p:strVal val="visible"/>
                                      </p:to>
                                    </p:set>
                                    <p:animEffect transition="in" filter="wipe(down)">
                                      <p:cBhvr>
                                        <p:cTn id="13" dur="500"/>
                                        <p:tgtEl>
                                          <p:spTgt spid="2969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699">
                                            <p:txEl>
                                              <p:pRg st="1" end="1"/>
                                            </p:txEl>
                                          </p:spTgt>
                                        </p:tgtEl>
                                        <p:attrNameLst>
                                          <p:attrName>style.visibility</p:attrName>
                                        </p:attrNameLst>
                                      </p:cBhvr>
                                      <p:to>
                                        <p:strVal val="visible"/>
                                      </p:to>
                                    </p:set>
                                    <p:animEffect transition="in" filter="wipe(down)">
                                      <p:cBhvr>
                                        <p:cTn id="18" dur="500"/>
                                        <p:tgtEl>
                                          <p:spTgt spid="2969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699">
                                            <p:txEl>
                                              <p:pRg st="2" end="2"/>
                                            </p:txEl>
                                          </p:spTgt>
                                        </p:tgtEl>
                                        <p:attrNameLst>
                                          <p:attrName>style.visibility</p:attrName>
                                        </p:attrNameLst>
                                      </p:cBhvr>
                                      <p:to>
                                        <p:strVal val="visible"/>
                                      </p:to>
                                    </p:set>
                                    <p:animEffect transition="in" filter="wipe(down)">
                                      <p:cBhvr>
                                        <p:cTn id="23"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60F4CB3-51B5-4041-A609-C48DAD99B356}"/>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0723" name="Content Placeholder 2">
            <a:extLst>
              <a:ext uri="{FF2B5EF4-FFF2-40B4-BE49-F238E27FC236}">
                <a16:creationId xmlns:a16="http://schemas.microsoft.com/office/drawing/2014/main" id="{1AE09349-3167-49FC-9717-0F0E8BFDE91C}"/>
              </a:ext>
            </a:extLst>
          </p:cNvPr>
          <p:cNvSpPr>
            <a:spLocks noGrp="1"/>
          </p:cNvSpPr>
          <p:nvPr>
            <p:ph idx="1"/>
          </p:nvPr>
        </p:nvSpPr>
        <p:spPr/>
        <p:txBody>
          <a:bodyPr/>
          <a:lstStyle/>
          <a:p>
            <a:r>
              <a:rPr lang="en-US" altLang="en-US" dirty="0">
                <a:latin typeface="Calibri" panose="020F0502020204030204" pitchFamily="34" charset="0"/>
                <a:cs typeface="Calibri" panose="020F0502020204030204" pitchFamily="34" charset="0"/>
              </a:rPr>
              <a:t>Consider the 22</a:t>
            </a:r>
            <a:r>
              <a:rPr lang="en-US" altLang="en-US" baseline="30000" dirty="0">
                <a:latin typeface="Calibri" panose="020F0502020204030204" pitchFamily="34" charset="0"/>
                <a:cs typeface="Calibri" panose="020F0502020204030204" pitchFamily="34" charset="0"/>
              </a:rPr>
              <a:t>nd</a:t>
            </a:r>
            <a:r>
              <a:rPr lang="en-US" altLang="en-US" dirty="0">
                <a:latin typeface="Calibri" panose="020F0502020204030204" pitchFamily="34" charset="0"/>
                <a:cs typeface="Calibri" panose="020F0502020204030204" pitchFamily="34" charset="0"/>
              </a:rPr>
              <a:t> of </a:t>
            </a:r>
            <a:r>
              <a:rPr lang="en-US" altLang="en-US" dirty="0" err="1">
                <a:latin typeface="Calibri" panose="020F0502020204030204" pitchFamily="34" charset="0"/>
                <a:cs typeface="Calibri" panose="020F0502020204030204" pitchFamily="34" charset="0"/>
              </a:rPr>
              <a:t>Tubah</a:t>
            </a:r>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What feast day is it?</a:t>
            </a:r>
          </a:p>
          <a:p>
            <a:r>
              <a:rPr lang="en-US" altLang="en-US" dirty="0">
                <a:latin typeface="Calibri" panose="020F0502020204030204" pitchFamily="34" charset="0"/>
                <a:cs typeface="Calibri" panose="020F0502020204030204" pitchFamily="34" charset="0"/>
              </a:rPr>
              <a:t>The Feast of St. Anthony is considered one of the “special days”</a:t>
            </a:r>
          </a:p>
          <a:p>
            <a:r>
              <a:rPr lang="en-US" altLang="en-US" dirty="0">
                <a:latin typeface="Calibri" panose="020F0502020204030204" pitchFamily="34" charset="0"/>
                <a:cs typeface="Calibri" panose="020F0502020204030204" pitchFamily="34" charset="0"/>
              </a:rPr>
              <a:t>St. Anthony is the father of monks, so there are other saint feast days in which it would be appropriate to “borrow” from the readings of St. Anthony’s feast day</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1000" fill="hold"/>
                                        <p:tgtEl>
                                          <p:spTgt spid="30722"/>
                                        </p:tgtEl>
                                        <p:attrNameLst>
                                          <p:attrName>ppt_x</p:attrName>
                                        </p:attrNameLst>
                                      </p:cBhvr>
                                      <p:tavLst>
                                        <p:tav tm="0">
                                          <p:val>
                                            <p:strVal val="#ppt_x"/>
                                          </p:val>
                                        </p:tav>
                                        <p:tav tm="100000">
                                          <p:val>
                                            <p:strVal val="#ppt_x"/>
                                          </p:val>
                                        </p:tav>
                                      </p:tavLst>
                                    </p:anim>
                                    <p:anim calcmode="lin" valueType="num">
                                      <p:cBhvr additive="base">
                                        <p:cTn id="8" dur="1000" fill="hold"/>
                                        <p:tgtEl>
                                          <p:spTgt spid="307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0723">
                                            <p:txEl>
                                              <p:pRg st="0" end="0"/>
                                            </p:txEl>
                                          </p:spTgt>
                                        </p:tgtEl>
                                        <p:attrNameLst>
                                          <p:attrName>style.visibility</p:attrName>
                                        </p:attrNameLst>
                                      </p:cBhvr>
                                      <p:to>
                                        <p:strVal val="visible"/>
                                      </p:to>
                                    </p:set>
                                    <p:animEffect transition="in" filter="wipe(down)">
                                      <p:cBhvr>
                                        <p:cTn id="13" dur="500"/>
                                        <p:tgtEl>
                                          <p:spTgt spid="307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23">
                                            <p:txEl>
                                              <p:pRg st="1" end="1"/>
                                            </p:txEl>
                                          </p:spTgt>
                                        </p:tgtEl>
                                        <p:attrNameLst>
                                          <p:attrName>style.visibility</p:attrName>
                                        </p:attrNameLst>
                                      </p:cBhvr>
                                      <p:to>
                                        <p:strVal val="visible"/>
                                      </p:to>
                                    </p:set>
                                    <p:animEffect transition="in" filter="wipe(down)">
                                      <p:cBhvr>
                                        <p:cTn id="18" dur="500"/>
                                        <p:tgtEl>
                                          <p:spTgt spid="307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723">
                                            <p:txEl>
                                              <p:pRg st="2" end="2"/>
                                            </p:txEl>
                                          </p:spTgt>
                                        </p:tgtEl>
                                        <p:attrNameLst>
                                          <p:attrName>style.visibility</p:attrName>
                                        </p:attrNameLst>
                                      </p:cBhvr>
                                      <p:to>
                                        <p:strVal val="visible"/>
                                      </p:to>
                                    </p:set>
                                    <p:animEffect transition="in" filter="wipe(down)">
                                      <p:cBhvr>
                                        <p:cTn id="23" dur="500"/>
                                        <p:tgtEl>
                                          <p:spTgt spid="307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23">
                                            <p:txEl>
                                              <p:pRg st="3" end="3"/>
                                            </p:txEl>
                                          </p:spTgt>
                                        </p:tgtEl>
                                        <p:attrNameLst>
                                          <p:attrName>style.visibility</p:attrName>
                                        </p:attrNameLst>
                                      </p:cBhvr>
                                      <p:to>
                                        <p:strVal val="visible"/>
                                      </p:to>
                                    </p:set>
                                    <p:animEffect transition="in" filter="wipe(down)">
                                      <p:cBhvr>
                                        <p:cTn id="28"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7C1E699-A853-4BFA-B986-6219C20207A2}"/>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1747" name="Content Placeholder 2">
            <a:extLst>
              <a:ext uri="{FF2B5EF4-FFF2-40B4-BE49-F238E27FC236}">
                <a16:creationId xmlns:a16="http://schemas.microsoft.com/office/drawing/2014/main" id="{2097CC63-E3EF-42DC-8CEE-F576C87C406C}"/>
              </a:ext>
            </a:extLst>
          </p:cNvPr>
          <p:cNvSpPr>
            <a:spLocks noGrp="1"/>
          </p:cNvSpPr>
          <p:nvPr>
            <p:ph idx="1"/>
          </p:nvPr>
        </p:nvSpPr>
        <p:spPr/>
        <p:txBody>
          <a:bodyPr/>
          <a:lstStyle/>
          <a:p>
            <a:r>
              <a:rPr lang="en-US" altLang="en-US" dirty="0">
                <a:latin typeface="Calibri" panose="020F0502020204030204" pitchFamily="34" charset="0"/>
                <a:cs typeface="Calibri" panose="020F0502020204030204" pitchFamily="34" charset="0"/>
              </a:rPr>
              <a:t>St. </a:t>
            </a:r>
            <a:r>
              <a:rPr lang="en-US" altLang="en-US" dirty="0" err="1">
                <a:latin typeface="Calibri" panose="020F0502020204030204" pitchFamily="34" charset="0"/>
                <a:cs typeface="Calibri" panose="020F0502020204030204" pitchFamily="34" charset="0"/>
              </a:rPr>
              <a:t>Illarion</a:t>
            </a:r>
            <a:r>
              <a:rPr lang="en-US" altLang="en-US" dirty="0">
                <a:latin typeface="Calibri" panose="020F0502020204030204" pitchFamily="34" charset="0"/>
                <a:cs typeface="Calibri" panose="020F0502020204030204" pitchFamily="34" charset="0"/>
              </a:rPr>
              <a:t> the monk: 24</a:t>
            </a:r>
            <a:r>
              <a:rPr lang="en-US" altLang="en-US" baseline="30000" dirty="0">
                <a:latin typeface="Calibri" panose="020F0502020204030204" pitchFamily="34" charset="0"/>
                <a:cs typeface="Calibri" panose="020F0502020204030204" pitchFamily="34" charset="0"/>
              </a:rPr>
              <a:t>th</a:t>
            </a:r>
            <a:r>
              <a:rPr lang="en-US" altLang="en-US" dirty="0">
                <a:latin typeface="Calibri" panose="020F0502020204030204" pitchFamily="34" charset="0"/>
                <a:cs typeface="Calibri" panose="020F0502020204030204" pitchFamily="34" charset="0"/>
              </a:rPr>
              <a:t> of </a:t>
            </a:r>
            <a:r>
              <a:rPr lang="en-US" altLang="en-US" dirty="0" err="1">
                <a:latin typeface="Calibri" panose="020F0502020204030204" pitchFamily="34" charset="0"/>
                <a:cs typeface="Calibri" panose="020F0502020204030204" pitchFamily="34" charset="0"/>
              </a:rPr>
              <a:t>Babah</a:t>
            </a:r>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St. </a:t>
            </a:r>
            <a:r>
              <a:rPr lang="en-US" altLang="en-US" dirty="0" err="1">
                <a:latin typeface="Calibri" panose="020F0502020204030204" pitchFamily="34" charset="0"/>
                <a:cs typeface="Calibri" panose="020F0502020204030204" pitchFamily="34" charset="0"/>
              </a:rPr>
              <a:t>Poemen</a:t>
            </a:r>
            <a:r>
              <a:rPr lang="en-US" altLang="en-US" dirty="0">
                <a:latin typeface="Calibri" panose="020F0502020204030204" pitchFamily="34" charset="0"/>
                <a:cs typeface="Calibri" panose="020F0502020204030204" pitchFamily="34" charset="0"/>
              </a:rPr>
              <a:t> the confessor and monk: 9</a:t>
            </a:r>
            <a:r>
              <a:rPr lang="en-US" altLang="en-US" baseline="30000" dirty="0">
                <a:latin typeface="Calibri" panose="020F0502020204030204" pitchFamily="34" charset="0"/>
                <a:cs typeface="Calibri" panose="020F0502020204030204" pitchFamily="34" charset="0"/>
              </a:rPr>
              <a:t>th</a:t>
            </a:r>
            <a:r>
              <a:rPr lang="en-US" altLang="en-US" dirty="0">
                <a:latin typeface="Calibri" panose="020F0502020204030204" pitchFamily="34" charset="0"/>
                <a:cs typeface="Calibri" panose="020F0502020204030204" pitchFamily="34" charset="0"/>
              </a:rPr>
              <a:t> of </a:t>
            </a:r>
            <a:r>
              <a:rPr lang="en-US" altLang="en-US" dirty="0" err="1">
                <a:latin typeface="Calibri" panose="020F0502020204030204" pitchFamily="34" charset="0"/>
                <a:cs typeface="Calibri" panose="020F0502020204030204" pitchFamily="34" charset="0"/>
              </a:rPr>
              <a:t>Kiahk</a:t>
            </a:r>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St. Isaac the priest of the cells: 19</a:t>
            </a:r>
            <a:r>
              <a:rPr lang="en-US" altLang="en-US" baseline="30000" dirty="0">
                <a:latin typeface="Calibri" panose="020F0502020204030204" pitchFamily="34" charset="0"/>
                <a:cs typeface="Calibri" panose="020F0502020204030204" pitchFamily="34" charset="0"/>
              </a:rPr>
              <a:t>th</a:t>
            </a:r>
            <a:r>
              <a:rPr lang="en-US" altLang="en-US" dirty="0">
                <a:latin typeface="Calibri" panose="020F0502020204030204" pitchFamily="34" charset="0"/>
                <a:cs typeface="Calibri" panose="020F0502020204030204" pitchFamily="34" charset="0"/>
              </a:rPr>
              <a:t> of </a:t>
            </a:r>
            <a:r>
              <a:rPr lang="en-US" altLang="en-US" dirty="0" err="1">
                <a:latin typeface="Calibri" panose="020F0502020204030204" pitchFamily="34" charset="0"/>
                <a:cs typeface="Calibri" panose="020F0502020204030204" pitchFamily="34" charset="0"/>
              </a:rPr>
              <a:t>Bashans</a:t>
            </a:r>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St. </a:t>
            </a:r>
            <a:r>
              <a:rPr lang="en-US" altLang="en-US" dirty="0" err="1">
                <a:latin typeface="Calibri" panose="020F0502020204030204" pitchFamily="34" charset="0"/>
                <a:cs typeface="Calibri" panose="020F0502020204030204" pitchFamily="34" charset="0"/>
              </a:rPr>
              <a:t>Abanoub</a:t>
            </a:r>
            <a:r>
              <a:rPr lang="en-US" altLang="en-US" dirty="0">
                <a:latin typeface="Calibri" panose="020F0502020204030204" pitchFamily="34" charset="0"/>
                <a:cs typeface="Calibri" panose="020F0502020204030204" pitchFamily="34" charset="0"/>
              </a:rPr>
              <a:t> the confessor and monk: 23</a:t>
            </a:r>
            <a:r>
              <a:rPr lang="en-US" altLang="en-US" baseline="30000" dirty="0">
                <a:latin typeface="Calibri" panose="020F0502020204030204" pitchFamily="34" charset="0"/>
                <a:cs typeface="Calibri" panose="020F0502020204030204" pitchFamily="34" charset="0"/>
              </a:rPr>
              <a:t>rd</a:t>
            </a:r>
            <a:r>
              <a:rPr lang="en-US" altLang="en-US" dirty="0">
                <a:latin typeface="Calibri" panose="020F0502020204030204" pitchFamily="34" charset="0"/>
                <a:cs typeface="Calibri" panose="020F0502020204030204" pitchFamily="34" charset="0"/>
              </a:rPr>
              <a:t> of </a:t>
            </a:r>
            <a:r>
              <a:rPr lang="en-US" altLang="en-US" dirty="0" err="1">
                <a:latin typeface="Calibri" panose="020F0502020204030204" pitchFamily="34" charset="0"/>
                <a:cs typeface="Calibri" panose="020F0502020204030204" pitchFamily="34" charset="0"/>
              </a:rPr>
              <a:t>Baounah</a:t>
            </a:r>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The same applies to all other “groups”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1000" fill="hold"/>
                                        <p:tgtEl>
                                          <p:spTgt spid="31746"/>
                                        </p:tgtEl>
                                        <p:attrNameLst>
                                          <p:attrName>ppt_x</p:attrName>
                                        </p:attrNameLst>
                                      </p:cBhvr>
                                      <p:tavLst>
                                        <p:tav tm="0">
                                          <p:val>
                                            <p:strVal val="#ppt_x"/>
                                          </p:val>
                                        </p:tav>
                                        <p:tav tm="100000">
                                          <p:val>
                                            <p:strVal val="#ppt_x"/>
                                          </p:val>
                                        </p:tav>
                                      </p:tavLst>
                                    </p:anim>
                                    <p:anim calcmode="lin" valueType="num">
                                      <p:cBhvr additive="base">
                                        <p:cTn id="8" dur="1000" fill="hold"/>
                                        <p:tgtEl>
                                          <p:spTgt spid="317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wipe(down)">
                                      <p:cBhvr>
                                        <p:cTn id="13" dur="500"/>
                                        <p:tgtEl>
                                          <p:spTgt spid="317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1747">
                                            <p:txEl>
                                              <p:pRg st="1" end="1"/>
                                            </p:txEl>
                                          </p:spTgt>
                                        </p:tgtEl>
                                        <p:attrNameLst>
                                          <p:attrName>style.visibility</p:attrName>
                                        </p:attrNameLst>
                                      </p:cBhvr>
                                      <p:to>
                                        <p:strVal val="visible"/>
                                      </p:to>
                                    </p:set>
                                    <p:animEffect transition="in" filter="wipe(down)">
                                      <p:cBhvr>
                                        <p:cTn id="18" dur="500"/>
                                        <p:tgtEl>
                                          <p:spTgt spid="3174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747">
                                            <p:txEl>
                                              <p:pRg st="2" end="2"/>
                                            </p:txEl>
                                          </p:spTgt>
                                        </p:tgtEl>
                                        <p:attrNameLst>
                                          <p:attrName>style.visibility</p:attrName>
                                        </p:attrNameLst>
                                      </p:cBhvr>
                                      <p:to>
                                        <p:strVal val="visible"/>
                                      </p:to>
                                    </p:set>
                                    <p:animEffect transition="in" filter="wipe(down)">
                                      <p:cBhvr>
                                        <p:cTn id="23" dur="500"/>
                                        <p:tgtEl>
                                          <p:spTgt spid="3174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1747">
                                            <p:txEl>
                                              <p:pRg st="3" end="3"/>
                                            </p:txEl>
                                          </p:spTgt>
                                        </p:tgtEl>
                                        <p:attrNameLst>
                                          <p:attrName>style.visibility</p:attrName>
                                        </p:attrNameLst>
                                      </p:cBhvr>
                                      <p:to>
                                        <p:strVal val="visible"/>
                                      </p:to>
                                    </p:set>
                                    <p:animEffect transition="in" filter="wipe(down)">
                                      <p:cBhvr>
                                        <p:cTn id="28" dur="500"/>
                                        <p:tgtEl>
                                          <p:spTgt spid="3174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747">
                                            <p:txEl>
                                              <p:pRg st="4" end="4"/>
                                            </p:txEl>
                                          </p:spTgt>
                                        </p:tgtEl>
                                        <p:attrNameLst>
                                          <p:attrName>style.visibility</p:attrName>
                                        </p:attrNameLst>
                                      </p:cBhvr>
                                      <p:to>
                                        <p:strVal val="visible"/>
                                      </p:to>
                                    </p:set>
                                    <p:animEffect transition="in" filter="wipe(down)">
                                      <p:cBhvr>
                                        <p:cTn id="33"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E6A74FC-D781-4E3A-9FF3-0A4EDAD0BECE}"/>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2771" name="Content Placeholder 2">
            <a:extLst>
              <a:ext uri="{FF2B5EF4-FFF2-40B4-BE49-F238E27FC236}">
                <a16:creationId xmlns:a16="http://schemas.microsoft.com/office/drawing/2014/main" id="{D0116F33-921D-40A7-83F8-71A45E7380EA}"/>
              </a:ext>
            </a:extLst>
          </p:cNvPr>
          <p:cNvSpPr>
            <a:spLocks noGrp="1"/>
          </p:cNvSpPr>
          <p:nvPr>
            <p:ph idx="1"/>
          </p:nvPr>
        </p:nvSpPr>
        <p:spPr/>
        <p:txBody>
          <a:bodyPr/>
          <a:lstStyle/>
          <a:p>
            <a:r>
              <a:rPr lang="en-US" altLang="en-US" dirty="0" err="1">
                <a:latin typeface="Calibri" panose="020F0502020204030204" pitchFamily="34" charset="0"/>
                <a:cs typeface="Calibri" panose="020F0502020204030204" pitchFamily="34" charset="0"/>
              </a:rPr>
              <a:t>Tubah</a:t>
            </a:r>
            <a:r>
              <a:rPr lang="en-US" altLang="en-US" dirty="0">
                <a:latin typeface="Calibri" panose="020F0502020204030204" pitchFamily="34" charset="0"/>
                <a:cs typeface="Calibri" panose="020F0502020204030204" pitchFamily="34" charset="0"/>
              </a:rPr>
              <a:t> 22</a:t>
            </a:r>
          </a:p>
          <a:p>
            <a:r>
              <a:rPr lang="en-US" altLang="en-US" b="1" dirty="0">
                <a:solidFill>
                  <a:srgbClr val="FFFF00"/>
                </a:solidFill>
                <a:latin typeface="Calibri" panose="020F0502020204030204" pitchFamily="34" charset="0"/>
                <a:cs typeface="Calibri" panose="020F0502020204030204" pitchFamily="34" charset="0"/>
              </a:rPr>
              <a:t>Pauline: Hebrews 11:32-12:2</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33	who through faith subdued kingdoms, worked righteousness, obtained promises, stopped the mouths of lions,</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34	quenched the violence of fire, escaped the edge of the sword, out of weakness were made strong, became valiant in battle, turned to flight the armies of the aliens.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1000" fill="hold"/>
                                        <p:tgtEl>
                                          <p:spTgt spid="32770"/>
                                        </p:tgtEl>
                                        <p:attrNameLst>
                                          <p:attrName>ppt_x</p:attrName>
                                        </p:attrNameLst>
                                      </p:cBhvr>
                                      <p:tavLst>
                                        <p:tav tm="0">
                                          <p:val>
                                            <p:strVal val="#ppt_x"/>
                                          </p:val>
                                        </p:tav>
                                        <p:tav tm="100000">
                                          <p:val>
                                            <p:strVal val="#ppt_x"/>
                                          </p:val>
                                        </p:tav>
                                      </p:tavLst>
                                    </p:anim>
                                    <p:anim calcmode="lin" valueType="num">
                                      <p:cBhvr additive="base">
                                        <p:cTn id="8" dur="1000" fill="hold"/>
                                        <p:tgtEl>
                                          <p:spTgt spid="327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2771">
                                            <p:txEl>
                                              <p:pRg st="0" end="0"/>
                                            </p:txEl>
                                          </p:spTgt>
                                        </p:tgtEl>
                                        <p:attrNameLst>
                                          <p:attrName>style.visibility</p:attrName>
                                        </p:attrNameLst>
                                      </p:cBhvr>
                                      <p:to>
                                        <p:strVal val="visible"/>
                                      </p:to>
                                    </p:set>
                                    <p:animEffect transition="in" filter="wipe(down)">
                                      <p:cBhvr>
                                        <p:cTn id="13" dur="500"/>
                                        <p:tgtEl>
                                          <p:spTgt spid="3277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2771">
                                            <p:txEl>
                                              <p:pRg st="1" end="1"/>
                                            </p:txEl>
                                          </p:spTgt>
                                        </p:tgtEl>
                                        <p:attrNameLst>
                                          <p:attrName>style.visibility</p:attrName>
                                        </p:attrNameLst>
                                      </p:cBhvr>
                                      <p:to>
                                        <p:strVal val="visible"/>
                                      </p:to>
                                    </p:set>
                                    <p:animEffect transition="in" filter="wipe(down)">
                                      <p:cBhvr>
                                        <p:cTn id="18" dur="500"/>
                                        <p:tgtEl>
                                          <p:spTgt spid="3277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Effect transition="in" filter="wipe(down)">
                                      <p:cBhvr>
                                        <p:cTn id="23" dur="500"/>
                                        <p:tgtEl>
                                          <p:spTgt spid="3277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771">
                                            <p:txEl>
                                              <p:pRg st="3" end="3"/>
                                            </p:txEl>
                                          </p:spTgt>
                                        </p:tgtEl>
                                        <p:attrNameLst>
                                          <p:attrName>style.visibility</p:attrName>
                                        </p:attrNameLst>
                                      </p:cBhvr>
                                      <p:to>
                                        <p:strVal val="visible"/>
                                      </p:to>
                                    </p:set>
                                    <p:animEffect transition="in" filter="wipe(down)">
                                      <p:cBhvr>
                                        <p:cTn id="28" dur="500"/>
                                        <p:tgtEl>
                                          <p:spTgt spid="32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DF31C74-4B7C-46D1-809F-D0A5284C6AF9}"/>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3795" name="Content Placeholder 2">
            <a:extLst>
              <a:ext uri="{FF2B5EF4-FFF2-40B4-BE49-F238E27FC236}">
                <a16:creationId xmlns:a16="http://schemas.microsoft.com/office/drawing/2014/main" id="{3DFEAC75-ACCD-4507-BCA0-3DE5DBBCFEEA}"/>
              </a:ext>
            </a:extLst>
          </p:cNvPr>
          <p:cNvSpPr>
            <a:spLocks noGrp="1"/>
          </p:cNvSpPr>
          <p:nvPr>
            <p:ph idx="1"/>
          </p:nvPr>
        </p:nvSpPr>
        <p:spPr/>
        <p:txBody>
          <a:bodyPr/>
          <a:lstStyle/>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37	They were stoned, they were sawn in two, were tempted, were slain with the sword. They wandered about in sheepskins and goatskins, being destitute, afflicted, tormented ---</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38	of whom the world was not worthy. They wandered in deserts and mountains, in dens and caves of the earth.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1000" fill="hold"/>
                                        <p:tgtEl>
                                          <p:spTgt spid="33794"/>
                                        </p:tgtEl>
                                        <p:attrNameLst>
                                          <p:attrName>ppt_x</p:attrName>
                                        </p:attrNameLst>
                                      </p:cBhvr>
                                      <p:tavLst>
                                        <p:tav tm="0">
                                          <p:val>
                                            <p:strVal val="#ppt_x"/>
                                          </p:val>
                                        </p:tav>
                                        <p:tav tm="100000">
                                          <p:val>
                                            <p:strVal val="#ppt_x"/>
                                          </p:val>
                                        </p:tav>
                                      </p:tavLst>
                                    </p:anim>
                                    <p:anim calcmode="lin" valueType="num">
                                      <p:cBhvr additive="base">
                                        <p:cTn id="8" dur="1000" fill="hold"/>
                                        <p:tgtEl>
                                          <p:spTgt spid="3379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3795">
                                            <p:txEl>
                                              <p:pRg st="0" end="0"/>
                                            </p:txEl>
                                          </p:spTgt>
                                        </p:tgtEl>
                                        <p:attrNameLst>
                                          <p:attrName>style.visibility</p:attrName>
                                        </p:attrNameLst>
                                      </p:cBhvr>
                                      <p:to>
                                        <p:strVal val="visible"/>
                                      </p:to>
                                    </p:set>
                                    <p:animEffect transition="in" filter="wipe(down)">
                                      <p:cBhvr>
                                        <p:cTn id="13" dur="500"/>
                                        <p:tgtEl>
                                          <p:spTgt spid="3379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795">
                                            <p:txEl>
                                              <p:pRg st="1" end="1"/>
                                            </p:txEl>
                                          </p:spTgt>
                                        </p:tgtEl>
                                        <p:attrNameLst>
                                          <p:attrName>style.visibility</p:attrName>
                                        </p:attrNameLst>
                                      </p:cBhvr>
                                      <p:to>
                                        <p:strVal val="visible"/>
                                      </p:to>
                                    </p:set>
                                    <p:animEffect transition="in" filter="wipe(down)">
                                      <p:cBhvr>
                                        <p:cTn id="18"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AAF4868-D2C5-400C-A040-6B819CCAD494}"/>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4819" name="Content Placeholder 2">
            <a:extLst>
              <a:ext uri="{FF2B5EF4-FFF2-40B4-BE49-F238E27FC236}">
                <a16:creationId xmlns:a16="http://schemas.microsoft.com/office/drawing/2014/main" id="{AC67B970-AAED-44FF-98E4-496E559CB691}"/>
              </a:ext>
            </a:extLst>
          </p:cNvPr>
          <p:cNvSpPr>
            <a:spLocks noGrp="1"/>
          </p:cNvSpPr>
          <p:nvPr>
            <p:ph idx="1"/>
          </p:nvPr>
        </p:nvSpPr>
        <p:spPr/>
        <p:txBody>
          <a:bodyPr/>
          <a:lstStyle/>
          <a:p>
            <a:r>
              <a:rPr lang="en-US" altLang="en-US" b="1" dirty="0">
                <a:solidFill>
                  <a:srgbClr val="FFFF00"/>
                </a:solidFill>
              </a:rPr>
              <a:t>Catholic Epistle: James 5:9-20</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10 My brethren, take the prophets, who spoke in the name of the Lord, as an example of suffering and patience.</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11	 Indeed we count them blessed who endure. You have heard of the perseverance of Job and seen the end intended by the Lord --- that the Lord is very compassionate and merciful.</a:t>
            </a:r>
          </a:p>
          <a:p>
            <a:pPr>
              <a:buFont typeface="Wingdings 2" panose="05020102010507070707" pitchFamily="18" charset="2"/>
              <a:buNone/>
            </a:pPr>
            <a:endParaRPr lang="en-US"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1000" fill="hold"/>
                                        <p:tgtEl>
                                          <p:spTgt spid="34818"/>
                                        </p:tgtEl>
                                        <p:attrNameLst>
                                          <p:attrName>ppt_x</p:attrName>
                                        </p:attrNameLst>
                                      </p:cBhvr>
                                      <p:tavLst>
                                        <p:tav tm="0">
                                          <p:val>
                                            <p:strVal val="#ppt_x"/>
                                          </p:val>
                                        </p:tav>
                                        <p:tav tm="100000">
                                          <p:val>
                                            <p:strVal val="#ppt_x"/>
                                          </p:val>
                                        </p:tav>
                                      </p:tavLst>
                                    </p:anim>
                                    <p:anim calcmode="lin" valueType="num">
                                      <p:cBhvr additive="base">
                                        <p:cTn id="8" dur="1000" fill="hold"/>
                                        <p:tgtEl>
                                          <p:spTgt spid="348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Effect transition="in" filter="wipe(down)">
                                      <p:cBhvr>
                                        <p:cTn id="13" dur="500"/>
                                        <p:tgtEl>
                                          <p:spTgt spid="348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4819">
                                            <p:txEl>
                                              <p:pRg st="1" end="1"/>
                                            </p:txEl>
                                          </p:spTgt>
                                        </p:tgtEl>
                                        <p:attrNameLst>
                                          <p:attrName>style.visibility</p:attrName>
                                        </p:attrNameLst>
                                      </p:cBhvr>
                                      <p:to>
                                        <p:strVal val="visible"/>
                                      </p:to>
                                    </p:set>
                                    <p:animEffect transition="in" filter="wipe(down)">
                                      <p:cBhvr>
                                        <p:cTn id="18" dur="500"/>
                                        <p:tgtEl>
                                          <p:spTgt spid="348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819">
                                            <p:txEl>
                                              <p:pRg st="2" end="2"/>
                                            </p:txEl>
                                          </p:spTgt>
                                        </p:tgtEl>
                                        <p:attrNameLst>
                                          <p:attrName>style.visibility</p:attrName>
                                        </p:attrNameLst>
                                      </p:cBhvr>
                                      <p:to>
                                        <p:strVal val="visible"/>
                                      </p:to>
                                    </p:set>
                                    <p:animEffect transition="in" filter="wipe(down)">
                                      <p:cBhvr>
                                        <p:cTn id="23"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3D9C65A2-8DCE-4B31-9487-11FE2261CC7E}"/>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5843" name="Content Placeholder 2">
            <a:extLst>
              <a:ext uri="{FF2B5EF4-FFF2-40B4-BE49-F238E27FC236}">
                <a16:creationId xmlns:a16="http://schemas.microsoft.com/office/drawing/2014/main" id="{63320E8C-221F-4D52-B54D-1BEFF66E2246}"/>
              </a:ext>
            </a:extLst>
          </p:cNvPr>
          <p:cNvSpPr>
            <a:spLocks noGrp="1"/>
          </p:cNvSpPr>
          <p:nvPr>
            <p:ph idx="1"/>
          </p:nvPr>
        </p:nvSpPr>
        <p:spPr/>
        <p:txBody>
          <a:bodyPr/>
          <a:lstStyle/>
          <a:p>
            <a:r>
              <a:rPr lang="en-US" altLang="en-US" b="1" dirty="0">
                <a:solidFill>
                  <a:srgbClr val="FFFF00"/>
                </a:solidFill>
                <a:latin typeface="Calibri" panose="020F0502020204030204" pitchFamily="34" charset="0"/>
                <a:cs typeface="Calibri" panose="020F0502020204030204" pitchFamily="34" charset="0"/>
              </a:rPr>
              <a:t>Acts 11:19-26</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23	When he came and had seen the grace of God, he was glad, and encouraged them all that with purpose of heart they should continue with the Lord.</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24	For he was a good man, full of the Holy Spirit and of faith. And a great many people were added to the Lord.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1000" fill="hold"/>
                                        <p:tgtEl>
                                          <p:spTgt spid="35842"/>
                                        </p:tgtEl>
                                        <p:attrNameLst>
                                          <p:attrName>ppt_x</p:attrName>
                                        </p:attrNameLst>
                                      </p:cBhvr>
                                      <p:tavLst>
                                        <p:tav tm="0">
                                          <p:val>
                                            <p:strVal val="#ppt_x"/>
                                          </p:val>
                                        </p:tav>
                                        <p:tav tm="100000">
                                          <p:val>
                                            <p:strVal val="#ppt_x"/>
                                          </p:val>
                                        </p:tav>
                                      </p:tavLst>
                                    </p:anim>
                                    <p:anim calcmode="lin" valueType="num">
                                      <p:cBhvr additive="base">
                                        <p:cTn id="8" dur="1000" fill="hold"/>
                                        <p:tgtEl>
                                          <p:spTgt spid="358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Effect transition="in" filter="wipe(down)">
                                      <p:cBhvr>
                                        <p:cTn id="13" dur="500"/>
                                        <p:tgtEl>
                                          <p:spTgt spid="3584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5843">
                                            <p:txEl>
                                              <p:pRg st="1" end="1"/>
                                            </p:txEl>
                                          </p:spTgt>
                                        </p:tgtEl>
                                        <p:attrNameLst>
                                          <p:attrName>style.visibility</p:attrName>
                                        </p:attrNameLst>
                                      </p:cBhvr>
                                      <p:to>
                                        <p:strVal val="visible"/>
                                      </p:to>
                                    </p:set>
                                    <p:animEffect transition="in" filter="wipe(down)">
                                      <p:cBhvr>
                                        <p:cTn id="18" dur="500"/>
                                        <p:tgtEl>
                                          <p:spTgt spid="358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5843">
                                            <p:txEl>
                                              <p:pRg st="2" end="2"/>
                                            </p:txEl>
                                          </p:spTgt>
                                        </p:tgtEl>
                                        <p:attrNameLst>
                                          <p:attrName>style.visibility</p:attrName>
                                        </p:attrNameLst>
                                      </p:cBhvr>
                                      <p:to>
                                        <p:strVal val="visible"/>
                                      </p:to>
                                    </p:set>
                                    <p:animEffect transition="in" filter="wipe(down)">
                                      <p:cBhvr>
                                        <p:cTn id="23"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4B58FBD-457F-4A9A-8A2C-27FC882A973B}"/>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6867" name="Content Placeholder 2">
            <a:extLst>
              <a:ext uri="{FF2B5EF4-FFF2-40B4-BE49-F238E27FC236}">
                <a16:creationId xmlns:a16="http://schemas.microsoft.com/office/drawing/2014/main" id="{615FFF42-0E74-490B-84DD-F1BBAA9977BE}"/>
              </a:ext>
            </a:extLst>
          </p:cNvPr>
          <p:cNvSpPr>
            <a:spLocks noGrp="1"/>
          </p:cNvSpPr>
          <p:nvPr>
            <p:ph idx="1"/>
          </p:nvPr>
        </p:nvSpPr>
        <p:spPr/>
        <p:txBody>
          <a:bodyPr/>
          <a:lstStyle/>
          <a:p>
            <a:r>
              <a:rPr lang="en-US" altLang="en-US" b="1" dirty="0">
                <a:solidFill>
                  <a:srgbClr val="FFFF00"/>
                </a:solidFill>
                <a:latin typeface="Calibri" panose="020F0502020204030204" pitchFamily="34" charset="0"/>
                <a:cs typeface="Calibri" panose="020F0502020204030204" pitchFamily="34" charset="0"/>
              </a:rPr>
              <a:t>Gospel: Luke 12:32-44</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32	Do not fear, little flock, for it is your Father's good pleasure to give you the kingdom.</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33	Sell what you have and give alms; provide yourselves money bags which do not grow old, a treasure in the heavens that does not fail, where no thief approaches nor moth destroys.</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34	For where your treasure is, there your heart will be also.</a:t>
            </a:r>
          </a:p>
          <a:p>
            <a:endParaRPr lang="en-US"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ppt_x"/>
                                          </p:val>
                                        </p:tav>
                                        <p:tav tm="100000">
                                          <p:val>
                                            <p:strVal val="#ppt_x"/>
                                          </p:val>
                                        </p:tav>
                                      </p:tavLst>
                                    </p:anim>
                                    <p:anim calcmode="lin" valueType="num">
                                      <p:cBhvr additive="base">
                                        <p:cTn id="8" dur="500" fill="hold"/>
                                        <p:tgtEl>
                                          <p:spTgt spid="368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6867">
                                            <p:txEl>
                                              <p:pRg st="0" end="0"/>
                                            </p:txEl>
                                          </p:spTgt>
                                        </p:tgtEl>
                                        <p:attrNameLst>
                                          <p:attrName>style.visibility</p:attrName>
                                        </p:attrNameLst>
                                      </p:cBhvr>
                                      <p:to>
                                        <p:strVal val="visible"/>
                                      </p:to>
                                    </p:set>
                                    <p:animEffect transition="in" filter="wipe(down)">
                                      <p:cBhvr>
                                        <p:cTn id="13" dur="500"/>
                                        <p:tgtEl>
                                          <p:spTgt spid="3686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6867">
                                            <p:txEl>
                                              <p:pRg st="1" end="1"/>
                                            </p:txEl>
                                          </p:spTgt>
                                        </p:tgtEl>
                                        <p:attrNameLst>
                                          <p:attrName>style.visibility</p:attrName>
                                        </p:attrNameLst>
                                      </p:cBhvr>
                                      <p:to>
                                        <p:strVal val="visible"/>
                                      </p:to>
                                    </p:set>
                                    <p:animEffect transition="in" filter="wipe(down)">
                                      <p:cBhvr>
                                        <p:cTn id="18" dur="500"/>
                                        <p:tgtEl>
                                          <p:spTgt spid="3686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867">
                                            <p:txEl>
                                              <p:pRg st="2" end="2"/>
                                            </p:txEl>
                                          </p:spTgt>
                                        </p:tgtEl>
                                        <p:attrNameLst>
                                          <p:attrName>style.visibility</p:attrName>
                                        </p:attrNameLst>
                                      </p:cBhvr>
                                      <p:to>
                                        <p:strVal val="visible"/>
                                      </p:to>
                                    </p:set>
                                    <p:animEffect transition="in" filter="wipe(down)">
                                      <p:cBhvr>
                                        <p:cTn id="23" dur="500"/>
                                        <p:tgtEl>
                                          <p:spTgt spid="3686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6867">
                                            <p:txEl>
                                              <p:pRg st="3" end="3"/>
                                            </p:txEl>
                                          </p:spTgt>
                                        </p:tgtEl>
                                        <p:attrNameLst>
                                          <p:attrName>style.visibility</p:attrName>
                                        </p:attrNameLst>
                                      </p:cBhvr>
                                      <p:to>
                                        <p:strVal val="visible"/>
                                      </p:to>
                                    </p:set>
                                    <p:animEffect transition="in" filter="wipe(down)">
                                      <p:cBhvr>
                                        <p:cTn id="28"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D4B4C73-F9BD-47DA-B1D2-56AFC7121F3A}"/>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Borrowed Days: Example</a:t>
            </a:r>
          </a:p>
        </p:txBody>
      </p:sp>
      <p:sp>
        <p:nvSpPr>
          <p:cNvPr id="37891" name="Content Placeholder 2">
            <a:extLst>
              <a:ext uri="{FF2B5EF4-FFF2-40B4-BE49-F238E27FC236}">
                <a16:creationId xmlns:a16="http://schemas.microsoft.com/office/drawing/2014/main" id="{885DABF1-8476-4AB9-91C2-A90A480DF0B6}"/>
              </a:ext>
            </a:extLst>
          </p:cNvPr>
          <p:cNvSpPr>
            <a:spLocks noGrp="1"/>
          </p:cNvSpPr>
          <p:nvPr>
            <p:ph idx="1"/>
          </p:nvPr>
        </p:nvSpPr>
        <p:spPr/>
        <p:txBody>
          <a:bodyPr/>
          <a:lstStyle/>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42	And the Lord said, "Who then is that faithful and wise steward, whom his master will make ruler over his household, to give them their portion of food in due season?</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43	Blessed is that servant whom his master will find so doing when he comes.</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44	Truly, I say to you that he will make him ruler over all that he has.</a:t>
            </a:r>
          </a:p>
          <a:p>
            <a:endParaRPr lang="en-US"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1000" fill="hold"/>
                                        <p:tgtEl>
                                          <p:spTgt spid="37890"/>
                                        </p:tgtEl>
                                        <p:attrNameLst>
                                          <p:attrName>ppt_x</p:attrName>
                                        </p:attrNameLst>
                                      </p:cBhvr>
                                      <p:tavLst>
                                        <p:tav tm="0">
                                          <p:val>
                                            <p:strVal val="#ppt_x"/>
                                          </p:val>
                                        </p:tav>
                                        <p:tav tm="100000">
                                          <p:val>
                                            <p:strVal val="#ppt_x"/>
                                          </p:val>
                                        </p:tav>
                                      </p:tavLst>
                                    </p:anim>
                                    <p:anim calcmode="lin" valueType="num">
                                      <p:cBhvr additive="base">
                                        <p:cTn id="8" dur="1000" fill="hold"/>
                                        <p:tgtEl>
                                          <p:spTgt spid="3789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7891">
                                            <p:txEl>
                                              <p:pRg st="0" end="0"/>
                                            </p:txEl>
                                          </p:spTgt>
                                        </p:tgtEl>
                                        <p:attrNameLst>
                                          <p:attrName>style.visibility</p:attrName>
                                        </p:attrNameLst>
                                      </p:cBhvr>
                                      <p:to>
                                        <p:strVal val="visible"/>
                                      </p:to>
                                    </p:set>
                                    <p:animEffect transition="in" filter="wipe(down)">
                                      <p:cBhvr>
                                        <p:cTn id="13" dur="500"/>
                                        <p:tgtEl>
                                          <p:spTgt spid="3789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891">
                                            <p:txEl>
                                              <p:pRg st="1" end="1"/>
                                            </p:txEl>
                                          </p:spTgt>
                                        </p:tgtEl>
                                        <p:attrNameLst>
                                          <p:attrName>style.visibility</p:attrName>
                                        </p:attrNameLst>
                                      </p:cBhvr>
                                      <p:to>
                                        <p:strVal val="visible"/>
                                      </p:to>
                                    </p:set>
                                    <p:animEffect transition="in" filter="wipe(down)">
                                      <p:cBhvr>
                                        <p:cTn id="18" dur="500"/>
                                        <p:tgtEl>
                                          <p:spTgt spid="3789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7891">
                                            <p:txEl>
                                              <p:pRg st="2" end="2"/>
                                            </p:txEl>
                                          </p:spTgt>
                                        </p:tgtEl>
                                        <p:attrNameLst>
                                          <p:attrName>style.visibility</p:attrName>
                                        </p:attrNameLst>
                                      </p:cBhvr>
                                      <p:to>
                                        <p:strVal val="visible"/>
                                      </p:to>
                                    </p:set>
                                    <p:animEffect transition="in" filter="wipe(down)">
                                      <p:cBhvr>
                                        <p:cTn id="23" dur="500"/>
                                        <p:tgtEl>
                                          <p:spTgt spid="37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E7758BF-2288-41B8-97DB-ECBCBFF56BDF}"/>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Most Used Day</a:t>
            </a:r>
          </a:p>
        </p:txBody>
      </p:sp>
      <p:sp>
        <p:nvSpPr>
          <p:cNvPr id="3" name="Content Placeholder 2">
            <a:extLst>
              <a:ext uri="{FF2B5EF4-FFF2-40B4-BE49-F238E27FC236}">
                <a16:creationId xmlns:a16="http://schemas.microsoft.com/office/drawing/2014/main" id="{0526D335-EAA0-4096-920E-66A2DADFD799}"/>
              </a:ext>
            </a:extLst>
          </p:cNvPr>
          <p:cNvSpPr>
            <a:spLocks noGrp="1"/>
          </p:cNvSpPr>
          <p:nvPr>
            <p:ph idx="1"/>
          </p:nvPr>
        </p:nvSpPr>
        <p:spPr>
          <a:xfrm>
            <a:off x="1981200" y="1524000"/>
            <a:ext cx="8305800" cy="5181600"/>
          </a:xfrm>
        </p:spPr>
        <p:txBody>
          <a:bodyPr>
            <a:normAutofit/>
          </a:bodyPr>
          <a:lstStyle/>
          <a:p>
            <a:pPr marL="274320" indent="-274320">
              <a:spcAft>
                <a:spcPts val="0"/>
              </a:spcAft>
              <a:buClr>
                <a:schemeClr val="accent3"/>
              </a:buClr>
              <a:buFont typeface="Wingdings 2"/>
              <a:buChar char=""/>
              <a:defRPr/>
            </a:pPr>
            <a:r>
              <a:rPr lang="en-US" dirty="0" err="1">
                <a:latin typeface="Calibri" panose="020F0502020204030204" pitchFamily="34" charset="0"/>
                <a:cs typeface="Calibri" panose="020F0502020204030204" pitchFamily="34" charset="0"/>
              </a:rPr>
              <a:t>Hatour</a:t>
            </a:r>
            <a:r>
              <a:rPr lang="en-US" dirty="0">
                <a:latin typeface="Calibri" panose="020F0502020204030204" pitchFamily="34" charset="0"/>
                <a:cs typeface="Calibri" panose="020F0502020204030204" pitchFamily="34" charset="0"/>
              </a:rPr>
              <a:t> 28: Total of 26 times</a:t>
            </a:r>
          </a:p>
          <a:p>
            <a:pPr marL="274320" indent="-274320">
              <a:spcAft>
                <a:spcPts val="0"/>
              </a:spcAft>
              <a:buClr>
                <a:schemeClr val="accent3"/>
              </a:buClr>
              <a:buFont typeface="Wingdings 2"/>
              <a:buChar char=""/>
              <a:defRPr/>
            </a:pPr>
            <a:r>
              <a:rPr lang="en-US" dirty="0">
                <a:latin typeface="Calibri" panose="020F0502020204030204" pitchFamily="34" charset="0"/>
                <a:cs typeface="Calibri" panose="020F0502020204030204" pitchFamily="34" charset="0"/>
              </a:rPr>
              <a:t>“Group”: A martyred bishop</a:t>
            </a:r>
          </a:p>
          <a:p>
            <a:pPr marL="274320" indent="-274320">
              <a:spcAft>
                <a:spcPts val="0"/>
              </a:spcAft>
              <a:buClr>
                <a:schemeClr val="accent3"/>
              </a:buClr>
              <a:buFont typeface="Wingdings 2"/>
              <a:buChar char=""/>
              <a:defRPr/>
            </a:pPr>
            <a:r>
              <a:rPr lang="en-US" dirty="0">
                <a:latin typeface="Calibri" panose="020F0502020204030204" pitchFamily="34" charset="0"/>
                <a:cs typeface="Calibri" panose="020F0502020204030204" pitchFamily="34" charset="0"/>
              </a:rPr>
              <a:t>Liturgy Gospel</a:t>
            </a:r>
          </a:p>
          <a:p>
            <a:pPr marL="640080" lvl="1" indent="-246888">
              <a:spcAft>
                <a:spcPts val="0"/>
              </a:spcAft>
              <a:buFont typeface="Wingdings 2"/>
              <a:buChar char=""/>
              <a:defRPr/>
            </a:pPr>
            <a:r>
              <a:rPr lang="en-US" sz="2000" b="1" dirty="0">
                <a:solidFill>
                  <a:srgbClr val="FFFF00"/>
                </a:solidFill>
                <a:latin typeface="Calibri" panose="020F0502020204030204" pitchFamily="34" charset="0"/>
                <a:cs typeface="Calibri" panose="020F0502020204030204" pitchFamily="34" charset="0"/>
              </a:rPr>
              <a:t>John 16:20-33</a:t>
            </a:r>
          </a:p>
          <a:p>
            <a:pPr marL="640080" lvl="1" indent="-246888">
              <a:spcAft>
                <a:spcPts val="0"/>
              </a:spcAft>
              <a:buNone/>
              <a:defRPr/>
            </a:pPr>
            <a:r>
              <a:rPr lang="en-US" sz="2000" dirty="0">
                <a:latin typeface="Calibri" panose="020F0502020204030204" pitchFamily="34" charset="0"/>
                <a:cs typeface="Calibri" panose="020F0502020204030204" pitchFamily="34" charset="0"/>
              </a:rPr>
              <a:t>20	Most assuredly, I say to you that you will weep and lament, but the world will rejoice; and you will be sorrowful, but your sorrow will be turned into joy.</a:t>
            </a:r>
          </a:p>
          <a:p>
            <a:pPr marL="640080" lvl="1" indent="-246888">
              <a:spcAft>
                <a:spcPts val="0"/>
              </a:spcAft>
              <a:buNone/>
              <a:defRPr/>
            </a:pPr>
            <a:r>
              <a:rPr lang="en-US" sz="2000" dirty="0">
                <a:latin typeface="Calibri" panose="020F0502020204030204" pitchFamily="34" charset="0"/>
                <a:cs typeface="Calibri" panose="020F0502020204030204" pitchFamily="34" charset="0"/>
              </a:rPr>
              <a:t>21	A woman, when she is in labor, has sorrow because her hour has come; but as soon as she has given birth to the child, she no longer remembers the anguish, for joy that a human being has been born into the world.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1000" fill="hold"/>
                                        <p:tgtEl>
                                          <p:spTgt spid="40962"/>
                                        </p:tgtEl>
                                        <p:attrNameLst>
                                          <p:attrName>ppt_x</p:attrName>
                                        </p:attrNameLst>
                                      </p:cBhvr>
                                      <p:tavLst>
                                        <p:tav tm="0">
                                          <p:val>
                                            <p:strVal val="#ppt_x"/>
                                          </p:val>
                                        </p:tav>
                                        <p:tav tm="100000">
                                          <p:val>
                                            <p:strVal val="#ppt_x"/>
                                          </p:val>
                                        </p:tav>
                                      </p:tavLst>
                                    </p:anim>
                                    <p:anim calcmode="lin" valueType="num">
                                      <p:cBhvr additive="base">
                                        <p:cTn id="8" dur="1000" fill="hold"/>
                                        <p:tgtEl>
                                          <p:spTgt spid="4096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CF6BC8-F25E-40A0-B932-0BB5512ADA2D}"/>
              </a:ext>
            </a:extLst>
          </p:cNvPr>
          <p:cNvSpPr/>
          <p:nvPr/>
        </p:nvSpPr>
        <p:spPr>
          <a:xfrm>
            <a:off x="1" y="1"/>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EEA4A9-B480-495D-86B7-F8F76F44E4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a:blipFill>
            <a:blip r:embed="rId3"/>
            <a:stretch>
              <a:fillRect/>
            </a:stretch>
          </a:blipFill>
        </p:spPr>
      </p:pic>
      <p:sp>
        <p:nvSpPr>
          <p:cNvPr id="9" name="Rectangle 8"/>
          <p:cNvSpPr/>
          <p:nvPr/>
        </p:nvSpPr>
        <p:spPr>
          <a:xfrm rot="282626">
            <a:off x="793527" y="1800627"/>
            <a:ext cx="4158849" cy="3119137"/>
          </a:xfrm>
          <a:prstGeom prst="rect">
            <a:avLst/>
          </a:prstGeom>
          <a:blipFill dpi="0" rotWithShape="1">
            <a:blip r:embed="rId4"/>
            <a:srcRect/>
            <a:stretch>
              <a:fillRect/>
            </a:stretch>
          </a:blip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4016575" y="3167116"/>
            <a:ext cx="4158849" cy="3119137"/>
          </a:xfrm>
          <a:prstGeom prst="rect">
            <a:avLst/>
          </a:prstGeom>
          <a:blipFill dpi="0" rotWithShape="1">
            <a:blip r:embed="rId5"/>
            <a:srcRect/>
            <a:stretch>
              <a:fillRect/>
            </a:stretch>
          </a:blip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rot="20946956">
            <a:off x="7062177" y="1715321"/>
            <a:ext cx="4158849" cy="3119137"/>
          </a:xfrm>
          <a:prstGeom prst="rect">
            <a:avLst/>
          </a:prstGeom>
          <a:blipFill dpi="0" rotWithShape="1">
            <a:blip r:embed="rId6"/>
            <a:srcRect/>
            <a:stretch>
              <a:fillRect/>
            </a:stretch>
          </a:blip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6FE14D0-CF28-4D09-BA08-0E7AF5D56E41}"/>
              </a:ext>
            </a:extLst>
          </p:cNvPr>
          <p:cNvSpPr/>
          <p:nvPr/>
        </p:nvSpPr>
        <p:spPr bwMode="auto">
          <a:xfrm>
            <a:off x="0" y="308810"/>
            <a:ext cx="12192000" cy="1074656"/>
          </a:xfrm>
          <a:prstGeom prst="rect">
            <a:avLst/>
          </a:prstGeom>
          <a:solidFill>
            <a:schemeClr val="bg1">
              <a:alpha val="42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49189E6D-7947-4FC3-A7A3-F0B72EFDF1A0}"/>
              </a:ext>
            </a:extLst>
          </p:cNvPr>
          <p:cNvCxnSpPr/>
          <p:nvPr/>
        </p:nvCxnSpPr>
        <p:spPr>
          <a:xfrm>
            <a:off x="0" y="308810"/>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normAutofit/>
          </a:bodyPr>
          <a:lstStyle/>
          <a:p>
            <a:pPr algn="ctr"/>
            <a:r>
              <a:rPr lang="en-US" altLang="en-US" sz="5400" dirty="0" err="1">
                <a:latin typeface="Coptic" pitchFamily="2" charset="0"/>
              </a:rPr>
              <a:t>Katameroc</a:t>
            </a:r>
            <a:endParaRPr lang="en-IN" sz="5400" dirty="0"/>
          </a:p>
        </p:txBody>
      </p:sp>
      <p:cxnSp>
        <p:nvCxnSpPr>
          <p:cNvPr id="12" name="Straight Connector 11">
            <a:extLst>
              <a:ext uri="{FF2B5EF4-FFF2-40B4-BE49-F238E27FC236}">
                <a16:creationId xmlns:a16="http://schemas.microsoft.com/office/drawing/2014/main" id="{80ECA0D3-1465-4C96-9FAA-93077AD845A7}"/>
              </a:ext>
            </a:extLst>
          </p:cNvPr>
          <p:cNvCxnSpPr/>
          <p:nvPr/>
        </p:nvCxnSpPr>
        <p:spPr>
          <a:xfrm>
            <a:off x="0" y="1383466"/>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C610BB-9397-4EB1-BE38-459F3441505F}"/>
              </a:ext>
            </a:extLst>
          </p:cNvPr>
          <p:cNvSpPr txBox="1">
            <a:spLocks noChangeArrowheads="1"/>
          </p:cNvSpPr>
          <p:nvPr/>
        </p:nvSpPr>
        <p:spPr bwMode="auto">
          <a:xfrm>
            <a:off x="3272263" y="4095874"/>
            <a:ext cx="533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150000"/>
              </a:lnSpc>
            </a:pPr>
            <a:r>
              <a:rPr lang="en-US" altLang="en-US" sz="2800" dirty="0">
                <a:solidFill>
                  <a:schemeClr val="bg1"/>
                </a:solidFill>
                <a:latin typeface="Coptic" pitchFamily="2" charset="0"/>
              </a:rPr>
              <a:t>Mangalia</a:t>
            </a:r>
          </a:p>
          <a:p>
            <a:pPr algn="ctr">
              <a:lnSpc>
                <a:spcPct val="150000"/>
              </a:lnSpc>
            </a:pPr>
            <a:r>
              <a:rPr lang="en-US" altLang="en-US" sz="2800" dirty="0">
                <a:solidFill>
                  <a:schemeClr val="bg1"/>
                </a:solidFill>
              </a:rPr>
              <a:t>(Ma-</a:t>
            </a:r>
            <a:r>
              <a:rPr lang="en-US" altLang="en-US" sz="2800" dirty="0" err="1">
                <a:solidFill>
                  <a:schemeClr val="bg1"/>
                </a:solidFill>
              </a:rPr>
              <a:t>ngelia</a:t>
            </a:r>
            <a:r>
              <a:rPr lang="en-US" altLang="en-US" sz="2800" dirty="0">
                <a:solidFill>
                  <a:schemeClr val="bg1"/>
                </a:solidFill>
              </a:rPr>
              <a:t>)</a:t>
            </a:r>
          </a:p>
          <a:p>
            <a:pPr algn="ctr">
              <a:lnSpc>
                <a:spcPct val="150000"/>
              </a:lnSpc>
            </a:pPr>
            <a:r>
              <a:rPr lang="en-US" altLang="en-US" sz="2800" dirty="0">
                <a:solidFill>
                  <a:schemeClr val="bg1"/>
                </a:solidFill>
              </a:rPr>
              <a:t>“Place of the Gospel”</a:t>
            </a:r>
          </a:p>
        </p:txBody>
      </p:sp>
    </p:spTree>
    <p:extLst>
      <p:ext uri="{BB962C8B-B14F-4D97-AF65-F5344CB8AC3E}">
        <p14:creationId xmlns:p14="http://schemas.microsoft.com/office/powerpoint/2010/main" val="1616977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1+#ppt_w/2"/>
                                          </p:val>
                                        </p:tav>
                                        <p:tav tm="100000">
                                          <p:val>
                                            <p:strVal val="#ppt_x"/>
                                          </p:val>
                                        </p:tav>
                                      </p:tavLst>
                                    </p:anim>
                                    <p:anim calcmode="lin" valueType="num">
                                      <p:cBhvr additive="base">
                                        <p:cTn id="8" dur="400" fill="hold"/>
                                        <p:tgtEl>
                                          <p:spTgt spid="9"/>
                                        </p:tgtEl>
                                        <p:attrNameLst>
                                          <p:attrName>ppt_y</p:attrName>
                                        </p:attrNameLst>
                                      </p:cBhvr>
                                      <p:tavLst>
                                        <p:tav tm="0">
                                          <p:val>
                                            <p:strVal val="1+#ppt_h/2"/>
                                          </p:val>
                                        </p:tav>
                                        <p:tav tm="100000">
                                          <p:val>
                                            <p:strVal val="#ppt_y"/>
                                          </p:val>
                                        </p:tav>
                                      </p:tavLst>
                                    </p:anim>
                                  </p:childTnLst>
                                </p:cTn>
                              </p:par>
                              <p:par>
                                <p:cTn id="9" presetID="8" presetClass="emph" presetSubtype="0" fill="hold" grpId="1" nodeType="withEffect">
                                  <p:stCondLst>
                                    <p:cond delay="0"/>
                                  </p:stCondLst>
                                  <p:childTnLst>
                                    <p:animRot by="-21600000">
                                      <p:cBhvr>
                                        <p:cTn id="10" dur="400" fill="hold"/>
                                        <p:tgtEl>
                                          <p:spTgt spid="9"/>
                                        </p:tgtEl>
                                        <p:attrNameLst>
                                          <p:attrName>r</p:attrName>
                                        </p:attrNameLst>
                                      </p:cBhvr>
                                    </p:animRot>
                                  </p:childTnLst>
                                </p:cTn>
                              </p:par>
                            </p:childTnLst>
                          </p:cTn>
                        </p:par>
                        <p:par>
                          <p:cTn id="11" fill="hold">
                            <p:stCondLst>
                              <p:cond delay="400"/>
                            </p:stCondLst>
                            <p:childTnLst>
                              <p:par>
                                <p:cTn id="12" presetID="8" presetClass="emph" presetSubtype="0" fill="hold" grpId="2" nodeType="afterEffect">
                                  <p:stCondLst>
                                    <p:cond delay="0"/>
                                  </p:stCondLst>
                                  <p:childTnLst>
                                    <p:animRot by="-600000">
                                      <p:cBhvr>
                                        <p:cTn id="13" dur="100" fill="hold"/>
                                        <p:tgtEl>
                                          <p:spTgt spid="9"/>
                                        </p:tgtEl>
                                        <p:attrNameLst>
                                          <p:attrName>r</p:attrName>
                                        </p:attrNameLst>
                                      </p:cBhvr>
                                    </p:animRot>
                                  </p:childTnLst>
                                </p:cTn>
                              </p:par>
                            </p:childTnLst>
                          </p:cTn>
                        </p:par>
                        <p:par>
                          <p:cTn id="14" fill="hold">
                            <p:stCondLst>
                              <p:cond delay="500"/>
                            </p:stCondLst>
                            <p:childTnLst>
                              <p:par>
                                <p:cTn id="15" presetID="8" presetClass="emph" presetSubtype="0" decel="50000" fill="hold" grpId="3" nodeType="afterEffect">
                                  <p:stCondLst>
                                    <p:cond delay="0"/>
                                  </p:stCondLst>
                                  <p:childTnLst>
                                    <p:animRot by="600000">
                                      <p:cBhvr>
                                        <p:cTn id="16" dur="100" fill="hold"/>
                                        <p:tgtEl>
                                          <p:spTgt spid="9"/>
                                        </p:tgtEl>
                                        <p:attrNameLst>
                                          <p:attrName>r</p:attrName>
                                        </p:attrNameLst>
                                      </p:cBhvr>
                                    </p:animRot>
                                  </p:childTnLst>
                                </p:cTn>
                              </p:par>
                            </p:childTnLst>
                          </p:cTn>
                        </p:par>
                        <p:par>
                          <p:cTn id="17" fill="hold">
                            <p:stCondLst>
                              <p:cond delay="600"/>
                            </p:stCondLst>
                            <p:childTnLst>
                              <p:par>
                                <p:cTn id="18" presetID="2" presetClass="entr" presetSubtype="1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400" fill="hold"/>
                                        <p:tgtEl>
                                          <p:spTgt spid="8"/>
                                        </p:tgtEl>
                                        <p:attrNameLst>
                                          <p:attrName>ppt_x</p:attrName>
                                        </p:attrNameLst>
                                      </p:cBhvr>
                                      <p:tavLst>
                                        <p:tav tm="0">
                                          <p:val>
                                            <p:strVal val="0-#ppt_w/2"/>
                                          </p:val>
                                        </p:tav>
                                        <p:tav tm="100000">
                                          <p:val>
                                            <p:strVal val="#ppt_x"/>
                                          </p:val>
                                        </p:tav>
                                      </p:tavLst>
                                    </p:anim>
                                    <p:anim calcmode="lin" valueType="num">
                                      <p:cBhvr additive="base">
                                        <p:cTn id="21" dur="400" fill="hold"/>
                                        <p:tgtEl>
                                          <p:spTgt spid="8"/>
                                        </p:tgtEl>
                                        <p:attrNameLst>
                                          <p:attrName>ppt_y</p:attrName>
                                        </p:attrNameLst>
                                      </p:cBhvr>
                                      <p:tavLst>
                                        <p:tav tm="0">
                                          <p:val>
                                            <p:strVal val="1+#ppt_h/2"/>
                                          </p:val>
                                        </p:tav>
                                        <p:tav tm="100000">
                                          <p:val>
                                            <p:strVal val="#ppt_y"/>
                                          </p:val>
                                        </p:tav>
                                      </p:tavLst>
                                    </p:anim>
                                  </p:childTnLst>
                                </p:cTn>
                              </p:par>
                              <p:par>
                                <p:cTn id="22" presetID="8" presetClass="emph" presetSubtype="0" fill="hold" grpId="1" nodeType="withEffect">
                                  <p:stCondLst>
                                    <p:cond delay="0"/>
                                  </p:stCondLst>
                                  <p:childTnLst>
                                    <p:animRot by="21600000">
                                      <p:cBhvr>
                                        <p:cTn id="23" dur="400" fill="hold"/>
                                        <p:tgtEl>
                                          <p:spTgt spid="8"/>
                                        </p:tgtEl>
                                        <p:attrNameLst>
                                          <p:attrName>r</p:attrName>
                                        </p:attrNameLst>
                                      </p:cBhvr>
                                    </p:animRot>
                                  </p:childTnLst>
                                </p:cTn>
                              </p:par>
                            </p:childTnLst>
                          </p:cTn>
                        </p:par>
                        <p:par>
                          <p:cTn id="24" fill="hold">
                            <p:stCondLst>
                              <p:cond delay="1000"/>
                            </p:stCondLst>
                            <p:childTnLst>
                              <p:par>
                                <p:cTn id="25" presetID="8" presetClass="emph" presetSubtype="0" fill="hold" grpId="2" nodeType="afterEffect">
                                  <p:stCondLst>
                                    <p:cond delay="0"/>
                                  </p:stCondLst>
                                  <p:childTnLst>
                                    <p:animRot by="600000">
                                      <p:cBhvr>
                                        <p:cTn id="26" dur="100" fill="hold"/>
                                        <p:tgtEl>
                                          <p:spTgt spid="8"/>
                                        </p:tgtEl>
                                        <p:attrNameLst>
                                          <p:attrName>r</p:attrName>
                                        </p:attrNameLst>
                                      </p:cBhvr>
                                    </p:animRot>
                                  </p:childTnLst>
                                </p:cTn>
                              </p:par>
                            </p:childTnLst>
                          </p:cTn>
                        </p:par>
                        <p:par>
                          <p:cTn id="27" fill="hold">
                            <p:stCondLst>
                              <p:cond delay="1100"/>
                            </p:stCondLst>
                            <p:childTnLst>
                              <p:par>
                                <p:cTn id="28" presetID="8" presetClass="emph" presetSubtype="0" decel="50000" fill="hold" grpId="3" nodeType="afterEffect">
                                  <p:stCondLst>
                                    <p:cond delay="0"/>
                                  </p:stCondLst>
                                  <p:childTnLst>
                                    <p:animRot by="-600000">
                                      <p:cBhvr>
                                        <p:cTn id="29" dur="100" fill="hold"/>
                                        <p:tgtEl>
                                          <p:spTgt spid="8"/>
                                        </p:tgtEl>
                                        <p:attrNameLst>
                                          <p:attrName>r</p:attrName>
                                        </p:attrNameLst>
                                      </p:cBhvr>
                                    </p:animRot>
                                  </p:childTnLst>
                                </p:cTn>
                              </p:par>
                            </p:childTnLst>
                          </p:cTn>
                        </p:par>
                        <p:par>
                          <p:cTn id="30" fill="hold">
                            <p:stCondLst>
                              <p:cond delay="1200"/>
                            </p:stCondLst>
                            <p:childTnLst>
                              <p:par>
                                <p:cTn id="31" presetID="2" presetClass="entr" presetSubtype="1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400" fill="hold"/>
                                        <p:tgtEl>
                                          <p:spTgt spid="7"/>
                                        </p:tgtEl>
                                        <p:attrNameLst>
                                          <p:attrName>ppt_x</p:attrName>
                                        </p:attrNameLst>
                                      </p:cBhvr>
                                      <p:tavLst>
                                        <p:tav tm="0">
                                          <p:val>
                                            <p:strVal val="0-#ppt_w/2"/>
                                          </p:val>
                                        </p:tav>
                                        <p:tav tm="100000">
                                          <p:val>
                                            <p:strVal val="#ppt_x"/>
                                          </p:val>
                                        </p:tav>
                                      </p:tavLst>
                                    </p:anim>
                                    <p:anim calcmode="lin" valueType="num">
                                      <p:cBhvr additive="base">
                                        <p:cTn id="34" dur="400" fill="hold"/>
                                        <p:tgtEl>
                                          <p:spTgt spid="7"/>
                                        </p:tgtEl>
                                        <p:attrNameLst>
                                          <p:attrName>ppt_y</p:attrName>
                                        </p:attrNameLst>
                                      </p:cBhvr>
                                      <p:tavLst>
                                        <p:tav tm="0">
                                          <p:val>
                                            <p:strVal val="1+#ppt_h/2"/>
                                          </p:val>
                                        </p:tav>
                                        <p:tav tm="100000">
                                          <p:val>
                                            <p:strVal val="#ppt_y"/>
                                          </p:val>
                                        </p:tav>
                                      </p:tavLst>
                                    </p:anim>
                                  </p:childTnLst>
                                </p:cTn>
                              </p:par>
                              <p:par>
                                <p:cTn id="35" presetID="8" presetClass="emph" presetSubtype="0" fill="hold" grpId="1" nodeType="withEffect">
                                  <p:stCondLst>
                                    <p:cond delay="0"/>
                                  </p:stCondLst>
                                  <p:childTnLst>
                                    <p:animRot by="21600000">
                                      <p:cBhvr>
                                        <p:cTn id="36" dur="400" fill="hold"/>
                                        <p:tgtEl>
                                          <p:spTgt spid="7"/>
                                        </p:tgtEl>
                                        <p:attrNameLst>
                                          <p:attrName>r</p:attrName>
                                        </p:attrNameLst>
                                      </p:cBhvr>
                                    </p:animRot>
                                  </p:childTnLst>
                                </p:cTn>
                              </p:par>
                            </p:childTnLst>
                          </p:cTn>
                        </p:par>
                        <p:par>
                          <p:cTn id="37" fill="hold">
                            <p:stCondLst>
                              <p:cond delay="1600"/>
                            </p:stCondLst>
                            <p:childTnLst>
                              <p:par>
                                <p:cTn id="38" presetID="8" presetClass="emph" presetSubtype="0" fill="hold" grpId="2" nodeType="afterEffect">
                                  <p:stCondLst>
                                    <p:cond delay="0"/>
                                  </p:stCondLst>
                                  <p:childTnLst>
                                    <p:animRot by="600000">
                                      <p:cBhvr>
                                        <p:cTn id="39" dur="100" fill="hold"/>
                                        <p:tgtEl>
                                          <p:spTgt spid="7"/>
                                        </p:tgtEl>
                                        <p:attrNameLst>
                                          <p:attrName>r</p:attrName>
                                        </p:attrNameLst>
                                      </p:cBhvr>
                                    </p:animRot>
                                  </p:childTnLst>
                                </p:cTn>
                              </p:par>
                            </p:childTnLst>
                          </p:cTn>
                        </p:par>
                        <p:par>
                          <p:cTn id="40" fill="hold">
                            <p:stCondLst>
                              <p:cond delay="1700"/>
                            </p:stCondLst>
                            <p:childTnLst>
                              <p:par>
                                <p:cTn id="41" presetID="8" presetClass="emph" presetSubtype="0" decel="50000" fill="hold" grpId="3" nodeType="afterEffect">
                                  <p:stCondLst>
                                    <p:cond delay="0"/>
                                  </p:stCondLst>
                                  <p:childTnLst>
                                    <p:animRot by="-600000">
                                      <p:cBhvr>
                                        <p:cTn id="42" dur="100" fill="hold"/>
                                        <p:tgtEl>
                                          <p:spTgt spid="7"/>
                                        </p:tgtEl>
                                        <p:attrNameLst>
                                          <p:attrName>r</p:attrName>
                                        </p:attrNameLst>
                                      </p:cBhvr>
                                    </p:animRot>
                                  </p:childTnLst>
                                </p:cTn>
                              </p:par>
                            </p:childTnLst>
                          </p:cTn>
                        </p:par>
                        <p:par>
                          <p:cTn id="43" fill="hold">
                            <p:stCondLst>
                              <p:cond delay="1800"/>
                            </p:stCondLst>
                            <p:childTnLst>
                              <p:par>
                                <p:cTn id="44" presetID="55" presetClass="entr" presetSubtype="0" fill="hold" grpId="0" nodeType="afterEffect">
                                  <p:stCondLst>
                                    <p:cond delay="0"/>
                                  </p:stCondLst>
                                  <p:iterate type="wd">
                                    <p:tmPct val="10000"/>
                                  </p:iterate>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47"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48" dur="1000"/>
                                        <p:tgtEl>
                                          <p:spTgt spid="13">
                                            <p:txEl>
                                              <p:pRg st="0" end="0"/>
                                            </p:txEl>
                                          </p:spTgt>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wd">
                                    <p:tmPct val="10000"/>
                                  </p:iterate>
                                  <p:childTnLst>
                                    <p:set>
                                      <p:cBhvr>
                                        <p:cTn id="51" dur="1" fill="hold">
                                          <p:stCondLst>
                                            <p:cond delay="0"/>
                                          </p:stCondLst>
                                        </p:cTn>
                                        <p:tgtEl>
                                          <p:spTgt spid="13">
                                            <p:txEl>
                                              <p:pRg st="1" end="1"/>
                                            </p:txEl>
                                          </p:spTgt>
                                        </p:tgtEl>
                                        <p:attrNameLst>
                                          <p:attrName>style.visibility</p:attrName>
                                        </p:attrNameLst>
                                      </p:cBhvr>
                                      <p:to>
                                        <p:strVal val="visible"/>
                                      </p:to>
                                    </p:set>
                                    <p:anim calcmode="lin" valueType="num">
                                      <p:cBhvr>
                                        <p:cTn id="52" dur="1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53"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54" dur="1000"/>
                                        <p:tgtEl>
                                          <p:spTgt spid="13">
                                            <p:txEl>
                                              <p:pRg st="1" end="1"/>
                                            </p:txEl>
                                          </p:spTgt>
                                        </p:tgtEl>
                                      </p:cBhvr>
                                    </p:animEffect>
                                  </p:childTnLst>
                                </p:cTn>
                              </p:par>
                            </p:childTnLst>
                          </p:cTn>
                        </p:par>
                        <p:par>
                          <p:cTn id="55" fill="hold">
                            <p:stCondLst>
                              <p:cond delay="4000"/>
                            </p:stCondLst>
                            <p:childTnLst>
                              <p:par>
                                <p:cTn id="56" presetID="55" presetClass="entr" presetSubtype="0" fill="hold" grpId="0" nodeType="afterEffect">
                                  <p:stCondLst>
                                    <p:cond delay="0"/>
                                  </p:stCondLst>
                                  <p:iterate type="wd">
                                    <p:tmPct val="10000"/>
                                  </p:iterate>
                                  <p:childTnLst>
                                    <p:set>
                                      <p:cBhvr>
                                        <p:cTn id="57" dur="1" fill="hold">
                                          <p:stCondLst>
                                            <p:cond delay="0"/>
                                          </p:stCondLst>
                                        </p:cTn>
                                        <p:tgtEl>
                                          <p:spTgt spid="13">
                                            <p:txEl>
                                              <p:pRg st="2" end="2"/>
                                            </p:txEl>
                                          </p:spTgt>
                                        </p:tgtEl>
                                        <p:attrNameLst>
                                          <p:attrName>style.visibility</p:attrName>
                                        </p:attrNameLst>
                                      </p:cBhvr>
                                      <p:to>
                                        <p:strVal val="visible"/>
                                      </p:to>
                                    </p:set>
                                    <p:anim calcmode="lin" valueType="num">
                                      <p:cBhvr>
                                        <p:cTn id="58" dur="1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59"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60"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8" grpId="0" animBg="1"/>
      <p:bldP spid="8" grpId="1" animBg="1"/>
      <p:bldP spid="8" grpId="2" animBg="1"/>
      <p:bldP spid="8" grpId="3" animBg="1"/>
      <p:bldP spid="7" grpId="0" animBg="1"/>
      <p:bldP spid="7" grpId="1" animBg="1"/>
      <p:bldP spid="7" grpId="2" animBg="1"/>
      <p:bldP spid="7" grpId="3" animBg="1"/>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217DDED-35BB-4147-B00F-24C88559C937}"/>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Most Used Day</a:t>
            </a:r>
          </a:p>
        </p:txBody>
      </p:sp>
      <p:sp>
        <p:nvSpPr>
          <p:cNvPr id="41987" name="Content Placeholder 2">
            <a:extLst>
              <a:ext uri="{FF2B5EF4-FFF2-40B4-BE49-F238E27FC236}">
                <a16:creationId xmlns:a16="http://schemas.microsoft.com/office/drawing/2014/main" id="{64FDB90A-3342-429C-9C6E-16810C6FB3FA}"/>
              </a:ext>
            </a:extLst>
          </p:cNvPr>
          <p:cNvSpPr>
            <a:spLocks noGrp="1"/>
          </p:cNvSpPr>
          <p:nvPr>
            <p:ph idx="1"/>
          </p:nvPr>
        </p:nvSpPr>
        <p:spPr/>
        <p:txBody>
          <a:bodyPr/>
          <a:lstStyle/>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22	Therefore you now have sorrow; but I will see you again and your heart will rejoice, and your joy no one will take from you.</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23	"And in that day you will ask Me nothing. Most assuredly, I say to you, whatever you ask the Father in My name He will give you.</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24	Until now you have asked nothing in My name. Ask, and you will receive, that your joy may be full.</a:t>
            </a:r>
          </a:p>
          <a:p>
            <a:pPr lvl="1"/>
            <a:endParaRPr lang="en-US"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1000" fill="hold"/>
                                        <p:tgtEl>
                                          <p:spTgt spid="41986"/>
                                        </p:tgtEl>
                                        <p:attrNameLst>
                                          <p:attrName>ppt_x</p:attrName>
                                        </p:attrNameLst>
                                      </p:cBhvr>
                                      <p:tavLst>
                                        <p:tav tm="0">
                                          <p:val>
                                            <p:strVal val="#ppt_x"/>
                                          </p:val>
                                        </p:tav>
                                        <p:tav tm="100000">
                                          <p:val>
                                            <p:strVal val="#ppt_x"/>
                                          </p:val>
                                        </p:tav>
                                      </p:tavLst>
                                    </p:anim>
                                    <p:anim calcmode="lin" valueType="num">
                                      <p:cBhvr additive="base">
                                        <p:cTn id="8" dur="1000" fill="hold"/>
                                        <p:tgtEl>
                                          <p:spTgt spid="4198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1987">
                                            <p:txEl>
                                              <p:pRg st="0" end="0"/>
                                            </p:txEl>
                                          </p:spTgt>
                                        </p:tgtEl>
                                        <p:attrNameLst>
                                          <p:attrName>style.visibility</p:attrName>
                                        </p:attrNameLst>
                                      </p:cBhvr>
                                      <p:to>
                                        <p:strVal val="visible"/>
                                      </p:to>
                                    </p:set>
                                    <p:animEffect transition="in" filter="wipe(down)">
                                      <p:cBhvr>
                                        <p:cTn id="13" dur="500"/>
                                        <p:tgtEl>
                                          <p:spTgt spid="4198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1987">
                                            <p:txEl>
                                              <p:pRg st="1" end="1"/>
                                            </p:txEl>
                                          </p:spTgt>
                                        </p:tgtEl>
                                        <p:attrNameLst>
                                          <p:attrName>style.visibility</p:attrName>
                                        </p:attrNameLst>
                                      </p:cBhvr>
                                      <p:to>
                                        <p:strVal val="visible"/>
                                      </p:to>
                                    </p:set>
                                    <p:animEffect transition="in" filter="wipe(down)">
                                      <p:cBhvr>
                                        <p:cTn id="18" dur="500"/>
                                        <p:tgtEl>
                                          <p:spTgt spid="4198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1987">
                                            <p:txEl>
                                              <p:pRg st="2" end="2"/>
                                            </p:txEl>
                                          </p:spTgt>
                                        </p:tgtEl>
                                        <p:attrNameLst>
                                          <p:attrName>style.visibility</p:attrName>
                                        </p:attrNameLst>
                                      </p:cBhvr>
                                      <p:to>
                                        <p:strVal val="visible"/>
                                      </p:to>
                                    </p:set>
                                    <p:animEffect transition="in" filter="wipe(down)">
                                      <p:cBhvr>
                                        <p:cTn id="23"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291F9850-B40E-40E7-8D66-D65DEDB0E152}"/>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Most Used Day</a:t>
            </a:r>
          </a:p>
        </p:txBody>
      </p:sp>
      <p:sp>
        <p:nvSpPr>
          <p:cNvPr id="43011" name="Content Placeholder 2">
            <a:extLst>
              <a:ext uri="{FF2B5EF4-FFF2-40B4-BE49-F238E27FC236}">
                <a16:creationId xmlns:a16="http://schemas.microsoft.com/office/drawing/2014/main" id="{269DCC54-A424-44C8-925F-A485090D2344}"/>
              </a:ext>
            </a:extLst>
          </p:cNvPr>
          <p:cNvSpPr>
            <a:spLocks noGrp="1"/>
          </p:cNvSpPr>
          <p:nvPr>
            <p:ph idx="1"/>
          </p:nvPr>
        </p:nvSpPr>
        <p:spPr/>
        <p:txBody>
          <a:bodyPr/>
          <a:lstStyle/>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25	"These things I have spoken to you in figurative language; but the time is coming when I will no longer speak to you in figurative language, but I will tell you plainly about the Father.</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26	In that day you will ask in My name, and I do not say to you that I shall pray the Father for you;</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27	for the Father Himself loves you, because you have loved Me, and have believed that I came forth from God.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1000" fill="hold"/>
                                        <p:tgtEl>
                                          <p:spTgt spid="43010"/>
                                        </p:tgtEl>
                                        <p:attrNameLst>
                                          <p:attrName>ppt_x</p:attrName>
                                        </p:attrNameLst>
                                      </p:cBhvr>
                                      <p:tavLst>
                                        <p:tav tm="0">
                                          <p:val>
                                            <p:strVal val="#ppt_x"/>
                                          </p:val>
                                        </p:tav>
                                        <p:tav tm="100000">
                                          <p:val>
                                            <p:strVal val="#ppt_x"/>
                                          </p:val>
                                        </p:tav>
                                      </p:tavLst>
                                    </p:anim>
                                    <p:anim calcmode="lin" valueType="num">
                                      <p:cBhvr additive="base">
                                        <p:cTn id="8" dur="1000" fill="hold"/>
                                        <p:tgtEl>
                                          <p:spTgt spid="430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animEffect transition="in" filter="wipe(down)">
                                      <p:cBhvr>
                                        <p:cTn id="13" dur="500"/>
                                        <p:tgtEl>
                                          <p:spTgt spid="430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3011">
                                            <p:txEl>
                                              <p:pRg st="1" end="1"/>
                                            </p:txEl>
                                          </p:spTgt>
                                        </p:tgtEl>
                                        <p:attrNameLst>
                                          <p:attrName>style.visibility</p:attrName>
                                        </p:attrNameLst>
                                      </p:cBhvr>
                                      <p:to>
                                        <p:strVal val="visible"/>
                                      </p:to>
                                    </p:set>
                                    <p:animEffect transition="in" filter="wipe(down)">
                                      <p:cBhvr>
                                        <p:cTn id="18" dur="500"/>
                                        <p:tgtEl>
                                          <p:spTgt spid="430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3011">
                                            <p:txEl>
                                              <p:pRg st="2" end="2"/>
                                            </p:txEl>
                                          </p:spTgt>
                                        </p:tgtEl>
                                        <p:attrNameLst>
                                          <p:attrName>style.visibility</p:attrName>
                                        </p:attrNameLst>
                                      </p:cBhvr>
                                      <p:to>
                                        <p:strVal val="visible"/>
                                      </p:to>
                                    </p:set>
                                    <p:animEffect transition="in" filter="wipe(down)">
                                      <p:cBhvr>
                                        <p:cTn id="23" dur="500"/>
                                        <p:tgtEl>
                                          <p:spTgt spid="43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2447CC4-3631-4CB9-8968-901566878C8B}"/>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Most Used Day</a:t>
            </a:r>
          </a:p>
        </p:txBody>
      </p:sp>
      <p:sp>
        <p:nvSpPr>
          <p:cNvPr id="44035" name="Content Placeholder 2">
            <a:extLst>
              <a:ext uri="{FF2B5EF4-FFF2-40B4-BE49-F238E27FC236}">
                <a16:creationId xmlns:a16="http://schemas.microsoft.com/office/drawing/2014/main" id="{F114D352-8654-4A57-B346-F3939D79DC37}"/>
              </a:ext>
            </a:extLst>
          </p:cNvPr>
          <p:cNvSpPr>
            <a:spLocks noGrp="1"/>
          </p:cNvSpPr>
          <p:nvPr>
            <p:ph idx="1"/>
          </p:nvPr>
        </p:nvSpPr>
        <p:spPr/>
        <p:txBody>
          <a:bodyPr/>
          <a:lstStyle/>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28	I came forth from the Father and have come into the world. Again, I leave the world and go to the Father."</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29	His disciples said to Him, "See, now You are speaking plainly, and using no figure of speech!</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30	Now we are sure that You know all things, and have no need that anyone should question You. By this we believe that You came forth from God."</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31	Jesus answered them, "Do you now believe?</a:t>
            </a:r>
          </a:p>
          <a:p>
            <a:pPr>
              <a:buFont typeface="Wingdings 2" panose="05020102010507070707" pitchFamily="18" charset="2"/>
              <a:buNone/>
            </a:pPr>
            <a:endParaRPr lang="en-US" alt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1000" fill="hold"/>
                                        <p:tgtEl>
                                          <p:spTgt spid="44034"/>
                                        </p:tgtEl>
                                        <p:attrNameLst>
                                          <p:attrName>ppt_x</p:attrName>
                                        </p:attrNameLst>
                                      </p:cBhvr>
                                      <p:tavLst>
                                        <p:tav tm="0">
                                          <p:val>
                                            <p:strVal val="#ppt_x"/>
                                          </p:val>
                                        </p:tav>
                                        <p:tav tm="100000">
                                          <p:val>
                                            <p:strVal val="#ppt_x"/>
                                          </p:val>
                                        </p:tav>
                                      </p:tavLst>
                                    </p:anim>
                                    <p:anim calcmode="lin" valueType="num">
                                      <p:cBhvr additive="base">
                                        <p:cTn id="8" dur="10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4035">
                                            <p:txEl>
                                              <p:pRg st="0" end="0"/>
                                            </p:txEl>
                                          </p:spTgt>
                                        </p:tgtEl>
                                        <p:attrNameLst>
                                          <p:attrName>style.visibility</p:attrName>
                                        </p:attrNameLst>
                                      </p:cBhvr>
                                      <p:to>
                                        <p:strVal val="visible"/>
                                      </p:to>
                                    </p:set>
                                    <p:animEffect transition="in" filter="wipe(down)">
                                      <p:cBhvr>
                                        <p:cTn id="13" dur="500"/>
                                        <p:tgtEl>
                                          <p:spTgt spid="440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4035">
                                            <p:txEl>
                                              <p:pRg st="1" end="1"/>
                                            </p:txEl>
                                          </p:spTgt>
                                        </p:tgtEl>
                                        <p:attrNameLst>
                                          <p:attrName>style.visibility</p:attrName>
                                        </p:attrNameLst>
                                      </p:cBhvr>
                                      <p:to>
                                        <p:strVal val="visible"/>
                                      </p:to>
                                    </p:set>
                                    <p:animEffect transition="in" filter="wipe(down)">
                                      <p:cBhvr>
                                        <p:cTn id="18" dur="500"/>
                                        <p:tgtEl>
                                          <p:spTgt spid="4403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4035">
                                            <p:txEl>
                                              <p:pRg st="2" end="2"/>
                                            </p:txEl>
                                          </p:spTgt>
                                        </p:tgtEl>
                                        <p:attrNameLst>
                                          <p:attrName>style.visibility</p:attrName>
                                        </p:attrNameLst>
                                      </p:cBhvr>
                                      <p:to>
                                        <p:strVal val="visible"/>
                                      </p:to>
                                    </p:set>
                                    <p:animEffect transition="in" filter="wipe(down)">
                                      <p:cBhvr>
                                        <p:cTn id="23" dur="500"/>
                                        <p:tgtEl>
                                          <p:spTgt spid="4403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4035">
                                            <p:txEl>
                                              <p:pRg st="3" end="3"/>
                                            </p:txEl>
                                          </p:spTgt>
                                        </p:tgtEl>
                                        <p:attrNameLst>
                                          <p:attrName>style.visibility</p:attrName>
                                        </p:attrNameLst>
                                      </p:cBhvr>
                                      <p:to>
                                        <p:strVal val="visible"/>
                                      </p:to>
                                    </p:set>
                                    <p:animEffect transition="in" filter="wipe(down)">
                                      <p:cBhvr>
                                        <p:cTn id="28"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0158244-0DE9-4C7F-9F84-C403D5B6315D}"/>
              </a:ext>
            </a:extLst>
          </p:cNvPr>
          <p:cNvSpPr>
            <a:spLocks noGrp="1"/>
          </p:cNvSpPr>
          <p:nvPr>
            <p:ph type="title"/>
          </p:nvPr>
        </p:nvSpPr>
        <p:spPr/>
        <p:txBody>
          <a:bodyPr/>
          <a:lstStyle/>
          <a:p>
            <a:r>
              <a:rPr lang="en-US" altLang="en-US" dirty="0">
                <a:solidFill>
                  <a:srgbClr val="FFFF00"/>
                </a:solidFill>
                <a:latin typeface="Calibri" panose="020F0502020204030204" pitchFamily="34" charset="0"/>
                <a:cs typeface="Calibri" panose="020F0502020204030204" pitchFamily="34" charset="0"/>
              </a:rPr>
              <a:t>Most Used Day</a:t>
            </a:r>
          </a:p>
        </p:txBody>
      </p:sp>
      <p:sp>
        <p:nvSpPr>
          <p:cNvPr id="45059" name="Content Placeholder 2">
            <a:extLst>
              <a:ext uri="{FF2B5EF4-FFF2-40B4-BE49-F238E27FC236}">
                <a16:creationId xmlns:a16="http://schemas.microsoft.com/office/drawing/2014/main" id="{34355CF9-BE29-45A2-9AE7-4A5F18524562}"/>
              </a:ext>
            </a:extLst>
          </p:cNvPr>
          <p:cNvSpPr>
            <a:spLocks noGrp="1"/>
          </p:cNvSpPr>
          <p:nvPr>
            <p:ph idx="1"/>
          </p:nvPr>
        </p:nvSpPr>
        <p:spPr/>
        <p:txBody>
          <a:bodyPr/>
          <a:lstStyle/>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32	Indeed the hour is coming, yes, has now come, that you will be scattered, each to his own, and will leave Me alone. And yet I am not alone, because the Father is with Me.</a:t>
            </a:r>
          </a:p>
          <a:p>
            <a:pPr>
              <a:buFont typeface="Wingdings 2" panose="05020102010507070707" pitchFamily="18" charset="2"/>
              <a:buNone/>
            </a:pPr>
            <a:r>
              <a:rPr lang="en-US" altLang="en-US" dirty="0">
                <a:latin typeface="Calibri" panose="020F0502020204030204" pitchFamily="34" charset="0"/>
                <a:cs typeface="Calibri" panose="020F0502020204030204" pitchFamily="34" charset="0"/>
              </a:rPr>
              <a:t>33	These things I have spoken to you, that in Me you may have peace. In the world you will have tribulation; but be of good cheer, I have overcome the world."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1000" fill="hold"/>
                                        <p:tgtEl>
                                          <p:spTgt spid="45058"/>
                                        </p:tgtEl>
                                        <p:attrNameLst>
                                          <p:attrName>ppt_x</p:attrName>
                                        </p:attrNameLst>
                                      </p:cBhvr>
                                      <p:tavLst>
                                        <p:tav tm="0">
                                          <p:val>
                                            <p:strVal val="#ppt_x"/>
                                          </p:val>
                                        </p:tav>
                                        <p:tav tm="100000">
                                          <p:val>
                                            <p:strVal val="#ppt_x"/>
                                          </p:val>
                                        </p:tav>
                                      </p:tavLst>
                                    </p:anim>
                                    <p:anim calcmode="lin" valueType="num">
                                      <p:cBhvr additive="base">
                                        <p:cTn id="8" dur="1000" fill="hold"/>
                                        <p:tgtEl>
                                          <p:spTgt spid="4505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5059">
                                            <p:txEl>
                                              <p:pRg st="0" end="0"/>
                                            </p:txEl>
                                          </p:spTgt>
                                        </p:tgtEl>
                                        <p:attrNameLst>
                                          <p:attrName>style.visibility</p:attrName>
                                        </p:attrNameLst>
                                      </p:cBhvr>
                                      <p:to>
                                        <p:strVal val="visible"/>
                                      </p:to>
                                    </p:set>
                                    <p:animEffect transition="in" filter="wipe(down)">
                                      <p:cBhvr>
                                        <p:cTn id="13" dur="500"/>
                                        <p:tgtEl>
                                          <p:spTgt spid="450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5059">
                                            <p:txEl>
                                              <p:pRg st="1" end="1"/>
                                            </p:txEl>
                                          </p:spTgt>
                                        </p:tgtEl>
                                        <p:attrNameLst>
                                          <p:attrName>style.visibility</p:attrName>
                                        </p:attrNameLst>
                                      </p:cBhvr>
                                      <p:to>
                                        <p:strVal val="visible"/>
                                      </p:to>
                                    </p:set>
                                    <p:animEffect transition="in" filter="wipe(down)">
                                      <p:cBhvr>
                                        <p:cTn id="18"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Tout: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3427109" y="1762125"/>
            <a:ext cx="7077075"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readings of the 1</a:t>
            </a:r>
            <a:r>
              <a:rPr lang="en-US" sz="2000" baseline="30000" dirty="0"/>
              <a:t>st</a:t>
            </a:r>
            <a:r>
              <a:rPr lang="en-US" sz="2000" dirty="0"/>
              <a:t> of Tout (Feast of the </a:t>
            </a:r>
            <a:r>
              <a:rPr lang="en-US" sz="2000" dirty="0" err="1"/>
              <a:t>Nayrouz</a:t>
            </a:r>
            <a:r>
              <a:rPr lang="en-US" sz="2000" dirty="0"/>
              <a:t>) will be read if it comes on Sunday or any other weekday for the month of Tout but will still include four Sundays even if the </a:t>
            </a:r>
            <a:r>
              <a:rPr lang="en-US" sz="2000" dirty="0" err="1"/>
              <a:t>Nayrouz</a:t>
            </a:r>
            <a:r>
              <a:rPr lang="en-US" sz="2000" dirty="0"/>
              <a:t> feast comes on Sunday.</a:t>
            </a:r>
          </a:p>
        </p:txBody>
      </p:sp>
      <p:sp>
        <p:nvSpPr>
          <p:cNvPr id="28" name="Rectangle 27">
            <a:extLst>
              <a:ext uri="{FF2B5EF4-FFF2-40B4-BE49-F238E27FC236}">
                <a16:creationId xmlns:a16="http://schemas.microsoft.com/office/drawing/2014/main" id="{C3E3819A-965F-4640-80A5-646800F30E40}"/>
              </a:ext>
            </a:extLst>
          </p:cNvPr>
          <p:cNvSpPr/>
          <p:nvPr/>
        </p:nvSpPr>
        <p:spPr>
          <a:xfrm>
            <a:off x="1866901" y="1762125"/>
            <a:ext cx="1404000" cy="140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9" name="Rectangle 28">
            <a:extLst>
              <a:ext uri="{FF2B5EF4-FFF2-40B4-BE49-F238E27FC236}">
                <a16:creationId xmlns:a16="http://schemas.microsoft.com/office/drawing/2014/main" id="{0B8BE054-498E-46DF-A290-066C73597D36}"/>
              </a:ext>
            </a:extLst>
          </p:cNvPr>
          <p:cNvSpPr/>
          <p:nvPr/>
        </p:nvSpPr>
        <p:spPr>
          <a:xfrm>
            <a:off x="1866901" y="3248025"/>
            <a:ext cx="1404000" cy="140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3" name="Rectangle 32">
            <a:extLst>
              <a:ext uri="{FF2B5EF4-FFF2-40B4-BE49-F238E27FC236}">
                <a16:creationId xmlns:a16="http://schemas.microsoft.com/office/drawing/2014/main" id="{887E949C-EFE9-4BF6-A73B-120178A6FDEC}"/>
              </a:ext>
            </a:extLst>
          </p:cNvPr>
          <p:cNvSpPr/>
          <p:nvPr/>
        </p:nvSpPr>
        <p:spPr>
          <a:xfrm>
            <a:off x="1866901" y="4733925"/>
            <a:ext cx="1404000" cy="140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4" name="Rectangle 33">
            <a:extLst>
              <a:ext uri="{FF2B5EF4-FFF2-40B4-BE49-F238E27FC236}">
                <a16:creationId xmlns:a16="http://schemas.microsoft.com/office/drawing/2014/main" id="{25B08AEB-071B-4720-88BF-7B60C6312971}"/>
              </a:ext>
            </a:extLst>
          </p:cNvPr>
          <p:cNvSpPr/>
          <p:nvPr/>
        </p:nvSpPr>
        <p:spPr>
          <a:xfrm>
            <a:off x="3313903" y="1762540"/>
            <a:ext cx="91423"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5" name="Rectangle 34">
            <a:extLst>
              <a:ext uri="{FF2B5EF4-FFF2-40B4-BE49-F238E27FC236}">
                <a16:creationId xmlns:a16="http://schemas.microsoft.com/office/drawing/2014/main" id="{DEDD80BE-F3B0-4CF3-9BE3-4CE34506820B}"/>
              </a:ext>
            </a:extLst>
          </p:cNvPr>
          <p:cNvSpPr/>
          <p:nvPr/>
        </p:nvSpPr>
        <p:spPr>
          <a:xfrm>
            <a:off x="1722416" y="1759587"/>
            <a:ext cx="91423"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6" name="Rectangle 35">
            <a:extLst>
              <a:ext uri="{FF2B5EF4-FFF2-40B4-BE49-F238E27FC236}">
                <a16:creationId xmlns:a16="http://schemas.microsoft.com/office/drawing/2014/main" id="{CD53DC3E-57A6-43BC-AB68-20406BA7CB8A}"/>
              </a:ext>
            </a:extLst>
          </p:cNvPr>
          <p:cNvSpPr/>
          <p:nvPr/>
        </p:nvSpPr>
        <p:spPr>
          <a:xfrm>
            <a:off x="1722416" y="3259743"/>
            <a:ext cx="91423" cy="14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7" name="Rectangle 36">
            <a:extLst>
              <a:ext uri="{FF2B5EF4-FFF2-40B4-BE49-F238E27FC236}">
                <a16:creationId xmlns:a16="http://schemas.microsoft.com/office/drawing/2014/main" id="{659ADD61-0726-4F33-99C2-D0BB64C812A1}"/>
              </a:ext>
            </a:extLst>
          </p:cNvPr>
          <p:cNvSpPr/>
          <p:nvPr/>
        </p:nvSpPr>
        <p:spPr>
          <a:xfrm>
            <a:off x="1722416" y="4733925"/>
            <a:ext cx="91423" cy="140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8" name="Rectangle 37">
            <a:extLst>
              <a:ext uri="{FF2B5EF4-FFF2-40B4-BE49-F238E27FC236}">
                <a16:creationId xmlns:a16="http://schemas.microsoft.com/office/drawing/2014/main" id="{C4B5AEAB-BF99-44EB-91BF-3AC78FF1D06F}"/>
              </a:ext>
            </a:extLst>
          </p:cNvPr>
          <p:cNvSpPr/>
          <p:nvPr/>
        </p:nvSpPr>
        <p:spPr>
          <a:xfrm>
            <a:off x="3427109" y="3248025"/>
            <a:ext cx="7077075" cy="14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If the Feasts of the Cross ( or the 2</a:t>
            </a:r>
            <a:r>
              <a:rPr lang="en-US" sz="2000" baseline="30000" dirty="0"/>
              <a:t>nd</a:t>
            </a:r>
            <a:r>
              <a:rPr lang="en-US" sz="2000" dirty="0"/>
              <a:t>/3</a:t>
            </a:r>
            <a:r>
              <a:rPr lang="en-US" sz="2000" baseline="30000" dirty="0"/>
              <a:t>rd</a:t>
            </a:r>
            <a:r>
              <a:rPr lang="en-US" sz="2000" dirty="0"/>
              <a:t> day of the Feast of the Cross) come on Sunday. The readings for the feast are read instead of the Sunday readings.</a:t>
            </a:r>
          </a:p>
        </p:txBody>
      </p:sp>
      <p:sp>
        <p:nvSpPr>
          <p:cNvPr id="39" name="Rectangle 38">
            <a:extLst>
              <a:ext uri="{FF2B5EF4-FFF2-40B4-BE49-F238E27FC236}">
                <a16:creationId xmlns:a16="http://schemas.microsoft.com/office/drawing/2014/main" id="{B47E397D-15CD-4E46-9043-CAF43A3ED33A}"/>
              </a:ext>
            </a:extLst>
          </p:cNvPr>
          <p:cNvSpPr/>
          <p:nvPr/>
        </p:nvSpPr>
        <p:spPr>
          <a:xfrm>
            <a:off x="3313903" y="3248232"/>
            <a:ext cx="91423" cy="14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0" name="Rectangle 39">
            <a:extLst>
              <a:ext uri="{FF2B5EF4-FFF2-40B4-BE49-F238E27FC236}">
                <a16:creationId xmlns:a16="http://schemas.microsoft.com/office/drawing/2014/main" id="{ED073F6F-7D66-4222-A9F5-4EB991A1BF61}"/>
              </a:ext>
            </a:extLst>
          </p:cNvPr>
          <p:cNvSpPr/>
          <p:nvPr/>
        </p:nvSpPr>
        <p:spPr>
          <a:xfrm>
            <a:off x="3427109" y="4733925"/>
            <a:ext cx="7077075" cy="140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Feasts of the Cross (17 Tout) is treated as one of the major feasts of the Lord. The prayers are all chanted in the Palm Sunday (</a:t>
            </a:r>
            <a:r>
              <a:rPr lang="en-US" sz="2000" dirty="0" err="1"/>
              <a:t>Sha’aniny</a:t>
            </a:r>
            <a:r>
              <a:rPr lang="en-US" sz="2000" dirty="0"/>
              <a:t>) and the joyful tunes and is celebrated for 3 days.</a:t>
            </a:r>
          </a:p>
        </p:txBody>
      </p:sp>
      <p:sp>
        <p:nvSpPr>
          <p:cNvPr id="41" name="Rectangle 40">
            <a:extLst>
              <a:ext uri="{FF2B5EF4-FFF2-40B4-BE49-F238E27FC236}">
                <a16:creationId xmlns:a16="http://schemas.microsoft.com/office/drawing/2014/main" id="{B517713A-8588-482B-A14B-B68F6E625328}"/>
              </a:ext>
            </a:extLst>
          </p:cNvPr>
          <p:cNvSpPr/>
          <p:nvPr/>
        </p:nvSpPr>
        <p:spPr>
          <a:xfrm>
            <a:off x="3313903" y="4733925"/>
            <a:ext cx="91423" cy="140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2" name="TextBox 41">
            <a:extLst>
              <a:ext uri="{FF2B5EF4-FFF2-40B4-BE49-F238E27FC236}">
                <a16:creationId xmlns:a16="http://schemas.microsoft.com/office/drawing/2014/main" id="{796A3B9C-0ACE-4ABC-A432-6CB79C8B9878}"/>
              </a:ext>
            </a:extLst>
          </p:cNvPr>
          <p:cNvSpPr txBox="1"/>
          <p:nvPr/>
        </p:nvSpPr>
        <p:spPr>
          <a:xfrm>
            <a:off x="2215057" y="2020575"/>
            <a:ext cx="69762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1</a:t>
            </a:r>
            <a:endParaRPr lang="en-US" b="1" dirty="0">
              <a:solidFill>
                <a:schemeClr val="bg1"/>
              </a:solidFill>
              <a:latin typeface="Arial Black" panose="020B0A04020102020204" pitchFamily="34" charset="0"/>
            </a:endParaRPr>
          </a:p>
        </p:txBody>
      </p:sp>
      <p:sp>
        <p:nvSpPr>
          <p:cNvPr id="43" name="TextBox 42">
            <a:extLst>
              <a:ext uri="{FF2B5EF4-FFF2-40B4-BE49-F238E27FC236}">
                <a16:creationId xmlns:a16="http://schemas.microsoft.com/office/drawing/2014/main" id="{4CAB5B57-5E5C-4784-B16E-396CE2B2DD0B}"/>
              </a:ext>
            </a:extLst>
          </p:cNvPr>
          <p:cNvSpPr txBox="1"/>
          <p:nvPr/>
        </p:nvSpPr>
        <p:spPr>
          <a:xfrm>
            <a:off x="2191418" y="3442193"/>
            <a:ext cx="69762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2</a:t>
            </a:r>
            <a:endParaRPr lang="en-US" b="1" dirty="0">
              <a:solidFill>
                <a:schemeClr val="bg1"/>
              </a:solidFill>
              <a:latin typeface="Arial Black" panose="020B0A04020102020204" pitchFamily="34" charset="0"/>
            </a:endParaRPr>
          </a:p>
        </p:txBody>
      </p:sp>
      <p:sp>
        <p:nvSpPr>
          <p:cNvPr id="44" name="TextBox 43">
            <a:extLst>
              <a:ext uri="{FF2B5EF4-FFF2-40B4-BE49-F238E27FC236}">
                <a16:creationId xmlns:a16="http://schemas.microsoft.com/office/drawing/2014/main" id="{7595B899-3BB7-4FE4-95E3-C026FCF07D49}"/>
              </a:ext>
            </a:extLst>
          </p:cNvPr>
          <p:cNvSpPr txBox="1"/>
          <p:nvPr/>
        </p:nvSpPr>
        <p:spPr>
          <a:xfrm>
            <a:off x="2167779" y="4863811"/>
            <a:ext cx="69762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3</a:t>
            </a:r>
            <a:endParaRPr lang="en-US"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585681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fill="hold" grpId="0" nodeType="clickEffect">
                                  <p:stCondLst>
                                    <p:cond delay="0"/>
                                  </p:stCondLst>
                                  <p:childTnLst>
                                    <p:animMotion origin="layout" path="M -8.33333E-7 7.40741E-7 L 0.59271 7.40741E-7 " pathEditMode="relative" rAng="0" ptsTypes="AA">
                                      <p:cBhvr>
                                        <p:cTn id="19" dur="750" fill="hold"/>
                                        <p:tgtEl>
                                          <p:spTgt spid="34"/>
                                        </p:tgtEl>
                                        <p:attrNameLst>
                                          <p:attrName>ppt_x</p:attrName>
                                          <p:attrName>ppt_y</p:attrName>
                                        </p:attrNameLst>
                                      </p:cBhvr>
                                      <p:rCtr x="29635" y="0"/>
                                    </p:animMotion>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3" presetClass="path" presetSubtype="0" fill="hold" grpId="0" nodeType="clickEffect">
                                  <p:stCondLst>
                                    <p:cond delay="0"/>
                                  </p:stCondLst>
                                  <p:childTnLst>
                                    <p:animMotion origin="layout" path="M -8.33333E-7 4.07407E-6 L 0.59271 4.07407E-6 " pathEditMode="relative" rAng="0" ptsTypes="AA">
                                      <p:cBhvr>
                                        <p:cTn id="26" dur="750" fill="hold"/>
                                        <p:tgtEl>
                                          <p:spTgt spid="39"/>
                                        </p:tgtEl>
                                        <p:attrNameLst>
                                          <p:attrName>ppt_x</p:attrName>
                                          <p:attrName>ppt_y</p:attrName>
                                        </p:attrNameLst>
                                      </p:cBhvr>
                                      <p:rCtr x="29635" y="0"/>
                                    </p:animMotion>
                                  </p:childTnLst>
                                </p:cTn>
                              </p:par>
                              <p:par>
                                <p:cTn id="27" presetID="22" presetClass="entr" presetSubtype="8"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10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fill="hold" grpId="0" nodeType="clickEffect">
                                  <p:stCondLst>
                                    <p:cond delay="0"/>
                                  </p:stCondLst>
                                  <p:childTnLst>
                                    <p:animMotion origin="layout" path="M -8.33333E-7 -2.59259E-6 L 0.59271 -2.59259E-6 " pathEditMode="relative" rAng="0" ptsTypes="AA">
                                      <p:cBhvr>
                                        <p:cTn id="33" dur="750" fill="hold"/>
                                        <p:tgtEl>
                                          <p:spTgt spid="41"/>
                                        </p:tgtEl>
                                        <p:attrNameLst>
                                          <p:attrName>ppt_x</p:attrName>
                                          <p:attrName>ppt_y</p:attrName>
                                        </p:attrNameLst>
                                      </p:cBhvr>
                                      <p:rCtr x="29635" y="0"/>
                                    </p:animMotion>
                                  </p:childTnLst>
                                </p:cTn>
                              </p:par>
                              <p:par>
                                <p:cTn id="34" presetID="22" presetClass="entr" presetSubtype="8"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P spid="34" grpId="0" animBg="1"/>
      <p:bldP spid="38" grpId="0" animBg="1"/>
      <p:bldP spid="39" grpId="0" animBg="1"/>
      <p:bldP spid="40" grpId="0" animBg="1"/>
      <p:bldP spid="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a:t>
            </a:r>
            <a:r>
              <a:rPr lang="en-US" sz="2800" b="1" dirty="0" err="1">
                <a:solidFill>
                  <a:sysClr val="windowText" lastClr="000000"/>
                </a:solidFill>
                <a:latin typeface="Arial" panose="020B0604020202020204" pitchFamily="34" charset="0"/>
                <a:cs typeface="Arial" panose="020B0604020202020204" pitchFamily="34" charset="0"/>
              </a:rPr>
              <a:t>Kiahk</a:t>
            </a:r>
            <a:r>
              <a:rPr lang="en-US" sz="2800" b="1" dirty="0">
                <a:solidFill>
                  <a:sysClr val="windowText" lastClr="000000"/>
                </a:solidFill>
                <a:latin typeface="Arial" panose="020B0604020202020204" pitchFamily="34" charset="0"/>
                <a:cs typeface="Arial" panose="020B0604020202020204" pitchFamily="34" charset="0"/>
              </a:rPr>
              <a: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grpSp>
        <p:nvGrpSpPr>
          <p:cNvPr id="19" name="Group 18">
            <a:extLst>
              <a:ext uri="{FF2B5EF4-FFF2-40B4-BE49-F238E27FC236}">
                <a16:creationId xmlns:a16="http://schemas.microsoft.com/office/drawing/2014/main" id="{552B7FF0-F930-44F2-85C1-25401C226DFE}"/>
              </a:ext>
            </a:extLst>
          </p:cNvPr>
          <p:cNvGrpSpPr/>
          <p:nvPr/>
        </p:nvGrpSpPr>
        <p:grpSpPr>
          <a:xfrm>
            <a:off x="1353592" y="1190625"/>
            <a:ext cx="9866846" cy="914400"/>
            <a:chOff x="1329286" y="1474839"/>
            <a:chExt cx="8876596" cy="983226"/>
          </a:xfrm>
        </p:grpSpPr>
        <p:grpSp>
          <p:nvGrpSpPr>
            <p:cNvPr id="20" name="Group 19">
              <a:extLst>
                <a:ext uri="{FF2B5EF4-FFF2-40B4-BE49-F238E27FC236}">
                  <a16:creationId xmlns:a16="http://schemas.microsoft.com/office/drawing/2014/main" id="{66F81E03-1E31-4056-B8BC-2B59C5200FE0}"/>
                </a:ext>
              </a:extLst>
            </p:cNvPr>
            <p:cNvGrpSpPr/>
            <p:nvPr/>
          </p:nvGrpSpPr>
          <p:grpSpPr>
            <a:xfrm>
              <a:off x="1329286" y="1474839"/>
              <a:ext cx="8876596" cy="983226"/>
              <a:chOff x="1614421" y="1445342"/>
              <a:chExt cx="8876596" cy="983226"/>
            </a:xfrm>
          </p:grpSpPr>
          <p:sp>
            <p:nvSpPr>
              <p:cNvPr id="23" name="Rectangle 22">
                <a:extLst>
                  <a:ext uri="{FF2B5EF4-FFF2-40B4-BE49-F238E27FC236}">
                    <a16:creationId xmlns:a16="http://schemas.microsoft.com/office/drawing/2014/main" id="{32FC5692-3124-4BDC-B1BA-BBF187E1A44F}"/>
                  </a:ext>
                </a:extLst>
              </p:cNvPr>
              <p:cNvSpPr/>
              <p:nvPr/>
            </p:nvSpPr>
            <p:spPr>
              <a:xfrm>
                <a:off x="2949677" y="1445342"/>
                <a:ext cx="7541340" cy="983226"/>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If the month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doesn’t have four weeks before the </a:t>
                </a:r>
                <a:r>
                  <a:rPr lang="en-US" sz="1600" dirty="0" err="1">
                    <a:solidFill>
                      <a:prstClr val="white"/>
                    </a:solidFill>
                    <a:latin typeface="Calibri" panose="020F0502020204030204" pitchFamily="34" charset="0"/>
                  </a:rPr>
                  <a:t>Paramony</a:t>
                </a:r>
                <a:r>
                  <a:rPr lang="en-US" sz="1600" dirty="0">
                    <a:solidFill>
                      <a:prstClr val="white"/>
                    </a:solidFill>
                    <a:latin typeface="Calibri" panose="020F0502020204030204" pitchFamily="34" charset="0"/>
                  </a:rPr>
                  <a:t> of the Nativity, the last Sunday of the month of Hathor to be considered as the first Sunday of the month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a:t>
                </a:r>
              </a:p>
            </p:txBody>
          </p:sp>
          <p:sp>
            <p:nvSpPr>
              <p:cNvPr id="24" name="Rectangle 23">
                <a:extLst>
                  <a:ext uri="{FF2B5EF4-FFF2-40B4-BE49-F238E27FC236}">
                    <a16:creationId xmlns:a16="http://schemas.microsoft.com/office/drawing/2014/main" id="{657287A8-FF40-4D96-85DC-9AEE913DDEF1}"/>
                  </a:ext>
                </a:extLst>
              </p:cNvPr>
              <p:cNvSpPr/>
              <p:nvPr/>
            </p:nvSpPr>
            <p:spPr>
              <a:xfrm>
                <a:off x="2281870" y="1445342"/>
                <a:ext cx="666406" cy="983226"/>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5" name="TextBox 24">
                <a:extLst>
                  <a:ext uri="{FF2B5EF4-FFF2-40B4-BE49-F238E27FC236}">
                    <a16:creationId xmlns:a16="http://schemas.microsoft.com/office/drawing/2014/main" id="{51847891-0D9D-47FE-8C66-F6930ABA6687}"/>
                  </a:ext>
                </a:extLst>
              </p:cNvPr>
              <p:cNvSpPr txBox="1"/>
              <p:nvPr/>
            </p:nvSpPr>
            <p:spPr>
              <a:xfrm>
                <a:off x="1614421" y="1517096"/>
                <a:ext cx="1200136" cy="694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1</a:t>
                </a:r>
              </a:p>
            </p:txBody>
          </p:sp>
        </p:grpSp>
        <p:cxnSp>
          <p:nvCxnSpPr>
            <p:cNvPr id="22" name="Straight Connector 21">
              <a:extLst>
                <a:ext uri="{FF2B5EF4-FFF2-40B4-BE49-F238E27FC236}">
                  <a16:creationId xmlns:a16="http://schemas.microsoft.com/office/drawing/2014/main" id="{CE439749-2CC7-438B-8B73-AFD830B5C57E}"/>
                </a:ext>
              </a:extLst>
            </p:cNvPr>
            <p:cNvCxnSpPr>
              <a:cxnSpLocks/>
            </p:cNvCxnSpPr>
            <p:nvPr/>
          </p:nvCxnSpPr>
          <p:spPr>
            <a:xfrm>
              <a:off x="2658714" y="1474839"/>
              <a:ext cx="12842" cy="98322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2A44BA0-CFFB-4F32-AE5F-55F3FFD3F56F}"/>
              </a:ext>
            </a:extLst>
          </p:cNvPr>
          <p:cNvGrpSpPr/>
          <p:nvPr/>
        </p:nvGrpSpPr>
        <p:grpSpPr>
          <a:xfrm>
            <a:off x="1353592" y="2186679"/>
            <a:ext cx="9866850" cy="914400"/>
            <a:chOff x="1320146" y="2520336"/>
            <a:chExt cx="8890652" cy="983226"/>
          </a:xfrm>
        </p:grpSpPr>
        <p:grpSp>
          <p:nvGrpSpPr>
            <p:cNvPr id="30" name="Group 29">
              <a:extLst>
                <a:ext uri="{FF2B5EF4-FFF2-40B4-BE49-F238E27FC236}">
                  <a16:creationId xmlns:a16="http://schemas.microsoft.com/office/drawing/2014/main" id="{695C82A3-7E06-43C2-9345-196ED022D485}"/>
                </a:ext>
              </a:extLst>
            </p:cNvPr>
            <p:cNvGrpSpPr/>
            <p:nvPr/>
          </p:nvGrpSpPr>
          <p:grpSpPr>
            <a:xfrm>
              <a:off x="1320146" y="2520336"/>
              <a:ext cx="8890652" cy="983226"/>
              <a:chOff x="1610197" y="1445342"/>
              <a:chExt cx="8890652" cy="983226"/>
            </a:xfrm>
          </p:grpSpPr>
          <p:sp>
            <p:nvSpPr>
              <p:cNvPr id="32" name="Rectangle 31">
                <a:extLst>
                  <a:ext uri="{FF2B5EF4-FFF2-40B4-BE49-F238E27FC236}">
                    <a16:creationId xmlns:a16="http://schemas.microsoft.com/office/drawing/2014/main" id="{90D629FD-31A4-4CA5-9921-E0B71A8E2988}"/>
                  </a:ext>
                </a:extLst>
              </p:cNvPr>
              <p:cNvSpPr/>
              <p:nvPr/>
            </p:nvSpPr>
            <p:spPr>
              <a:xfrm>
                <a:off x="2949676" y="1445342"/>
                <a:ext cx="7551173" cy="983226"/>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If the </a:t>
                </a:r>
                <a:r>
                  <a:rPr lang="en-US" sz="1600" dirty="0" err="1">
                    <a:solidFill>
                      <a:prstClr val="white"/>
                    </a:solidFill>
                    <a:latin typeface="Calibri" panose="020F0502020204030204" pitchFamily="34" charset="0"/>
                  </a:rPr>
                  <a:t>Paramony</a:t>
                </a:r>
                <a:r>
                  <a:rPr lang="en-US" sz="1600" dirty="0">
                    <a:solidFill>
                      <a:prstClr val="white"/>
                    </a:solidFill>
                    <a:latin typeface="Calibri" panose="020F0502020204030204" pitchFamily="34" charset="0"/>
                  </a:rPr>
                  <a:t> of the Nativity was more than one day, it is necessary to repeat the readings of the </a:t>
                </a:r>
                <a:r>
                  <a:rPr lang="en-US" sz="1600" dirty="0" err="1">
                    <a:solidFill>
                      <a:prstClr val="white"/>
                    </a:solidFill>
                    <a:latin typeface="Calibri" panose="020F0502020204030204" pitchFamily="34" charset="0"/>
                  </a:rPr>
                  <a:t>Paramony</a:t>
                </a:r>
                <a:r>
                  <a:rPr lang="en-US" sz="1600" dirty="0">
                    <a:solidFill>
                      <a:prstClr val="white"/>
                    </a:solidFill>
                    <a:latin typeface="Calibri" panose="020F0502020204030204" pitchFamily="34" charset="0"/>
                  </a:rPr>
                  <a:t> during these days, even if it comes on a Sunday.</a:t>
                </a:r>
              </a:p>
            </p:txBody>
          </p:sp>
          <p:sp>
            <p:nvSpPr>
              <p:cNvPr id="45" name="Rectangle 44">
                <a:extLst>
                  <a:ext uri="{FF2B5EF4-FFF2-40B4-BE49-F238E27FC236}">
                    <a16:creationId xmlns:a16="http://schemas.microsoft.com/office/drawing/2014/main" id="{94829D10-8DAB-49CA-95BB-0953F3B6301C}"/>
                  </a:ext>
                </a:extLst>
              </p:cNvPr>
              <p:cNvSpPr/>
              <p:nvPr/>
            </p:nvSpPr>
            <p:spPr>
              <a:xfrm>
                <a:off x="2278697" y="1445342"/>
                <a:ext cx="667461" cy="983226"/>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6" name="TextBox 45">
                <a:extLst>
                  <a:ext uri="{FF2B5EF4-FFF2-40B4-BE49-F238E27FC236}">
                    <a16:creationId xmlns:a16="http://schemas.microsoft.com/office/drawing/2014/main" id="{A445363D-E1CB-4EAF-8FE5-3CDBD755C889}"/>
                  </a:ext>
                </a:extLst>
              </p:cNvPr>
              <p:cNvSpPr txBox="1"/>
              <p:nvPr/>
            </p:nvSpPr>
            <p:spPr>
              <a:xfrm>
                <a:off x="1610197" y="1583012"/>
                <a:ext cx="1202036" cy="694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2</a:t>
                </a:r>
              </a:p>
            </p:txBody>
          </p:sp>
        </p:grpSp>
        <p:cxnSp>
          <p:nvCxnSpPr>
            <p:cNvPr id="31" name="Straight Connector 30">
              <a:extLst>
                <a:ext uri="{FF2B5EF4-FFF2-40B4-BE49-F238E27FC236}">
                  <a16:creationId xmlns:a16="http://schemas.microsoft.com/office/drawing/2014/main" id="{A6DEA247-E837-4529-A1A7-94BCC0A5FA44}"/>
                </a:ext>
              </a:extLst>
            </p:cNvPr>
            <p:cNvCxnSpPr>
              <a:cxnSpLocks/>
            </p:cNvCxnSpPr>
            <p:nvPr/>
          </p:nvCxnSpPr>
          <p:spPr>
            <a:xfrm>
              <a:off x="2664542" y="2520336"/>
              <a:ext cx="0" cy="98322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B85D4B3-1697-4DB5-9931-4C00F5D1390B}"/>
              </a:ext>
            </a:extLst>
          </p:cNvPr>
          <p:cNvGrpSpPr/>
          <p:nvPr/>
        </p:nvGrpSpPr>
        <p:grpSpPr>
          <a:xfrm>
            <a:off x="1353592" y="3190005"/>
            <a:ext cx="9866853" cy="1354804"/>
            <a:chOff x="1320146" y="3565832"/>
            <a:chExt cx="8890653" cy="983227"/>
          </a:xfrm>
        </p:grpSpPr>
        <p:grpSp>
          <p:nvGrpSpPr>
            <p:cNvPr id="48" name="Group 47">
              <a:extLst>
                <a:ext uri="{FF2B5EF4-FFF2-40B4-BE49-F238E27FC236}">
                  <a16:creationId xmlns:a16="http://schemas.microsoft.com/office/drawing/2014/main" id="{B540871B-5702-4E76-B03C-40484C3CF5A0}"/>
                </a:ext>
              </a:extLst>
            </p:cNvPr>
            <p:cNvGrpSpPr/>
            <p:nvPr/>
          </p:nvGrpSpPr>
          <p:grpSpPr>
            <a:xfrm>
              <a:off x="1320146" y="3565832"/>
              <a:ext cx="8890653" cy="983227"/>
              <a:chOff x="1610198" y="1445341"/>
              <a:chExt cx="8890653" cy="983227"/>
            </a:xfrm>
          </p:grpSpPr>
          <p:sp>
            <p:nvSpPr>
              <p:cNvPr id="50" name="Rectangle 49">
                <a:extLst>
                  <a:ext uri="{FF2B5EF4-FFF2-40B4-BE49-F238E27FC236}">
                    <a16:creationId xmlns:a16="http://schemas.microsoft.com/office/drawing/2014/main" id="{5FA5C710-D0EF-46C7-9970-A36B93C52ADB}"/>
                  </a:ext>
                </a:extLst>
              </p:cNvPr>
              <p:cNvSpPr/>
              <p:nvPr/>
            </p:nvSpPr>
            <p:spPr>
              <a:xfrm>
                <a:off x="2949677" y="1445341"/>
                <a:ext cx="7551174" cy="983225"/>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If the Feast of the Nativity happened to be on the 28th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the readings of the 29th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are read during the feast, since the 29th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is the original feast day. In addition, the readings are repeated again on the 29th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even if it comes on a Sunday. As for the 27th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if the </a:t>
                </a:r>
                <a:r>
                  <a:rPr lang="en-US" sz="1600" dirty="0" err="1">
                    <a:solidFill>
                      <a:prstClr val="white"/>
                    </a:solidFill>
                    <a:latin typeface="Calibri" panose="020F0502020204030204" pitchFamily="34" charset="0"/>
                  </a:rPr>
                  <a:t>Paramony</a:t>
                </a:r>
                <a:r>
                  <a:rPr lang="en-US" sz="1600" dirty="0">
                    <a:solidFill>
                      <a:prstClr val="white"/>
                    </a:solidFill>
                    <a:latin typeface="Calibri" panose="020F0502020204030204" pitchFamily="34" charset="0"/>
                  </a:rPr>
                  <a:t> happened to be on that day, the readings of the 28th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are read on that day, as per the following table:</a:t>
                </a:r>
              </a:p>
            </p:txBody>
          </p:sp>
          <p:sp>
            <p:nvSpPr>
              <p:cNvPr id="51" name="Rectangle 50">
                <a:extLst>
                  <a:ext uri="{FF2B5EF4-FFF2-40B4-BE49-F238E27FC236}">
                    <a16:creationId xmlns:a16="http://schemas.microsoft.com/office/drawing/2014/main" id="{73F320B9-D308-4A6D-91FB-F8D33B085F9D}"/>
                  </a:ext>
                </a:extLst>
              </p:cNvPr>
              <p:cNvSpPr/>
              <p:nvPr/>
            </p:nvSpPr>
            <p:spPr>
              <a:xfrm>
                <a:off x="2278698" y="1445342"/>
                <a:ext cx="667462" cy="983226"/>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2" name="TextBox 51">
                <a:extLst>
                  <a:ext uri="{FF2B5EF4-FFF2-40B4-BE49-F238E27FC236}">
                    <a16:creationId xmlns:a16="http://schemas.microsoft.com/office/drawing/2014/main" id="{DA731625-7009-48DE-A65B-5751D637F827}"/>
                  </a:ext>
                </a:extLst>
              </p:cNvPr>
              <p:cNvSpPr txBox="1"/>
              <p:nvPr/>
            </p:nvSpPr>
            <p:spPr>
              <a:xfrm>
                <a:off x="1610198" y="1663566"/>
                <a:ext cx="1202036" cy="4690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3</a:t>
                </a:r>
              </a:p>
            </p:txBody>
          </p:sp>
        </p:grpSp>
        <p:cxnSp>
          <p:nvCxnSpPr>
            <p:cNvPr id="49" name="Straight Connector 48">
              <a:extLst>
                <a:ext uri="{FF2B5EF4-FFF2-40B4-BE49-F238E27FC236}">
                  <a16:creationId xmlns:a16="http://schemas.microsoft.com/office/drawing/2014/main" id="{56414CC4-A940-4ACE-ABD0-009EECDCCCB3}"/>
                </a:ext>
              </a:extLst>
            </p:cNvPr>
            <p:cNvCxnSpPr>
              <a:cxnSpLocks/>
            </p:cNvCxnSpPr>
            <p:nvPr/>
          </p:nvCxnSpPr>
          <p:spPr>
            <a:xfrm>
              <a:off x="2664542" y="3565832"/>
              <a:ext cx="0" cy="98322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1561745-F39F-41EA-B843-5D8B43C8D7E7}"/>
              </a:ext>
            </a:extLst>
          </p:cNvPr>
          <p:cNvGrpSpPr/>
          <p:nvPr/>
        </p:nvGrpSpPr>
        <p:grpSpPr>
          <a:xfrm>
            <a:off x="1369294" y="5565365"/>
            <a:ext cx="9851141" cy="990498"/>
            <a:chOff x="1333928" y="4611329"/>
            <a:chExt cx="8883936" cy="990498"/>
          </a:xfrm>
        </p:grpSpPr>
        <p:grpSp>
          <p:nvGrpSpPr>
            <p:cNvPr id="54" name="Group 53">
              <a:extLst>
                <a:ext uri="{FF2B5EF4-FFF2-40B4-BE49-F238E27FC236}">
                  <a16:creationId xmlns:a16="http://schemas.microsoft.com/office/drawing/2014/main" id="{2489C18F-23DA-4365-BB9A-5BF2E12C2A22}"/>
                </a:ext>
              </a:extLst>
            </p:cNvPr>
            <p:cNvGrpSpPr/>
            <p:nvPr/>
          </p:nvGrpSpPr>
          <p:grpSpPr>
            <a:xfrm>
              <a:off x="1333928" y="4611329"/>
              <a:ext cx="8883936" cy="990498"/>
              <a:chOff x="1628896" y="1445342"/>
              <a:chExt cx="8883936" cy="990498"/>
            </a:xfrm>
          </p:grpSpPr>
          <p:sp>
            <p:nvSpPr>
              <p:cNvPr id="56" name="Rectangle 55">
                <a:extLst>
                  <a:ext uri="{FF2B5EF4-FFF2-40B4-BE49-F238E27FC236}">
                    <a16:creationId xmlns:a16="http://schemas.microsoft.com/office/drawing/2014/main" id="{5C440D53-7AD6-439C-8BB9-F0B14DC98E51}"/>
                  </a:ext>
                </a:extLst>
              </p:cNvPr>
              <p:cNvSpPr/>
              <p:nvPr/>
            </p:nvSpPr>
            <p:spPr>
              <a:xfrm>
                <a:off x="2951825" y="1452614"/>
                <a:ext cx="7561007" cy="9832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If the 30th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comes on a Sunday, the readings of the 30th of </a:t>
                </a:r>
                <a:r>
                  <a:rPr lang="en-US" sz="1600" dirty="0" err="1">
                    <a:solidFill>
                      <a:prstClr val="white"/>
                    </a:solidFill>
                    <a:latin typeface="Calibri" panose="020F0502020204030204" pitchFamily="34" charset="0"/>
                  </a:rPr>
                  <a:t>Kiahk</a:t>
                </a:r>
                <a:r>
                  <a:rPr lang="en-US" sz="1600" dirty="0">
                    <a:solidFill>
                      <a:prstClr val="white"/>
                    </a:solidFill>
                    <a:latin typeface="Calibri" panose="020F0502020204030204" pitchFamily="34" charset="0"/>
                  </a:rPr>
                  <a:t> are read, and not the readings of the fifth Sunday, since it is repeated and does not suit the following day of the glorious Feast of the Nativity.</a:t>
                </a:r>
              </a:p>
            </p:txBody>
          </p:sp>
          <p:sp>
            <p:nvSpPr>
              <p:cNvPr id="57" name="Rectangle 56">
                <a:extLst>
                  <a:ext uri="{FF2B5EF4-FFF2-40B4-BE49-F238E27FC236}">
                    <a16:creationId xmlns:a16="http://schemas.microsoft.com/office/drawing/2014/main" id="{F6D6F8B6-29BB-4DA6-8CC4-B71E76A497A8}"/>
                  </a:ext>
                </a:extLst>
              </p:cNvPr>
              <p:cNvSpPr/>
              <p:nvPr/>
            </p:nvSpPr>
            <p:spPr>
              <a:xfrm>
                <a:off x="2279363" y="1445342"/>
                <a:ext cx="668022" cy="9832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8" name="TextBox 57">
                <a:extLst>
                  <a:ext uri="{FF2B5EF4-FFF2-40B4-BE49-F238E27FC236}">
                    <a16:creationId xmlns:a16="http://schemas.microsoft.com/office/drawing/2014/main" id="{8EA13644-C8EA-4869-A360-0D0175E3C7FF}"/>
                  </a:ext>
                </a:extLst>
              </p:cNvPr>
              <p:cNvSpPr txBox="1"/>
              <p:nvPr/>
            </p:nvSpPr>
            <p:spPr>
              <a:xfrm>
                <a:off x="1628896" y="1621061"/>
                <a:ext cx="12030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4</a:t>
                </a:r>
              </a:p>
            </p:txBody>
          </p:sp>
        </p:grpSp>
        <p:cxnSp>
          <p:nvCxnSpPr>
            <p:cNvPr id="55" name="Straight Connector 54">
              <a:extLst>
                <a:ext uri="{FF2B5EF4-FFF2-40B4-BE49-F238E27FC236}">
                  <a16:creationId xmlns:a16="http://schemas.microsoft.com/office/drawing/2014/main" id="{93A69010-9F75-432E-8F91-9C14DEAD6AD0}"/>
                </a:ext>
              </a:extLst>
            </p:cNvPr>
            <p:cNvCxnSpPr>
              <a:cxnSpLocks/>
            </p:cNvCxnSpPr>
            <p:nvPr/>
          </p:nvCxnSpPr>
          <p:spPr>
            <a:xfrm>
              <a:off x="2658259" y="4618601"/>
              <a:ext cx="7031" cy="9759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59" name="Table 58">
            <a:extLst>
              <a:ext uri="{FF2B5EF4-FFF2-40B4-BE49-F238E27FC236}">
                <a16:creationId xmlns:a16="http://schemas.microsoft.com/office/drawing/2014/main" id="{AECD7208-C46D-41C8-8BB8-55BA17D1C21A}"/>
              </a:ext>
            </a:extLst>
          </p:cNvPr>
          <p:cNvGraphicFramePr>
            <a:graphicFrameLocks noGrp="1"/>
          </p:cNvGraphicFramePr>
          <p:nvPr>
            <p:extLst>
              <p:ext uri="{D42A27DB-BD31-4B8C-83A1-F6EECF244321}">
                <p14:modId xmlns:p14="http://schemas.microsoft.com/office/powerpoint/2010/main" val="3277367437"/>
              </p:ext>
            </p:extLst>
          </p:nvPr>
        </p:nvGraphicFramePr>
        <p:xfrm>
          <a:off x="4388578" y="4626460"/>
          <a:ext cx="5279530" cy="857250"/>
        </p:xfrm>
        <a:graphic>
          <a:graphicData uri="http://schemas.openxmlformats.org/drawingml/2006/table">
            <a:tbl>
              <a:tblPr firstRow="1">
                <a:tableStyleId>{0660B408-B3CF-4A94-85FC-2B1E0A45F4A2}</a:tableStyleId>
              </a:tblPr>
              <a:tblGrid>
                <a:gridCol w="2245360">
                  <a:extLst>
                    <a:ext uri="{9D8B030D-6E8A-4147-A177-3AD203B41FA5}">
                      <a16:colId xmlns:a16="http://schemas.microsoft.com/office/drawing/2014/main" val="1148581904"/>
                    </a:ext>
                  </a:extLst>
                </a:gridCol>
                <a:gridCol w="3034170">
                  <a:extLst>
                    <a:ext uri="{9D8B030D-6E8A-4147-A177-3AD203B41FA5}">
                      <a16:colId xmlns:a16="http://schemas.microsoft.com/office/drawing/2014/main" val="1056138547"/>
                    </a:ext>
                  </a:extLst>
                </a:gridCol>
              </a:tblGrid>
              <a:tr h="0">
                <a:tc>
                  <a:txBody>
                    <a:bodyPr/>
                    <a:lstStyle/>
                    <a:p>
                      <a:pPr marL="0" marR="0" algn="ctr">
                        <a:lnSpc>
                          <a:spcPct val="107000"/>
                        </a:lnSpc>
                        <a:spcBef>
                          <a:spcPts val="0"/>
                        </a:spcBef>
                        <a:spcAft>
                          <a:spcPts val="0"/>
                        </a:spcAft>
                      </a:pPr>
                      <a:r>
                        <a:rPr lang="en-US" sz="1100" dirty="0">
                          <a:effectLst/>
                        </a:rPr>
                        <a:t>Day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cell3D prstMaterial="dkEdge">
                      <a:bevel/>
                      <a:lightRig rig="flood" dir="t"/>
                    </a:cell3D>
                  </a:tcPr>
                </a:tc>
                <a:tc>
                  <a:txBody>
                    <a:bodyPr/>
                    <a:lstStyle/>
                    <a:p>
                      <a:pPr marL="0" marR="0" algn="ctr">
                        <a:lnSpc>
                          <a:spcPct val="107000"/>
                        </a:lnSpc>
                        <a:spcBef>
                          <a:spcPts val="0"/>
                        </a:spcBef>
                        <a:spcAft>
                          <a:spcPts val="0"/>
                        </a:spcAft>
                      </a:pPr>
                      <a:r>
                        <a:rPr lang="en-US" sz="1100" dirty="0">
                          <a:effectLst/>
                        </a:rPr>
                        <a:t>Reading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3376222826"/>
                  </a:ext>
                </a:extLst>
              </a:tr>
              <a:tr h="0">
                <a:tc>
                  <a:txBody>
                    <a:bodyPr/>
                    <a:lstStyle/>
                    <a:p>
                      <a:pPr marL="0" marR="0">
                        <a:lnSpc>
                          <a:spcPct val="107000"/>
                        </a:lnSpc>
                        <a:spcBef>
                          <a:spcPts val="0"/>
                        </a:spcBef>
                        <a:spcAft>
                          <a:spcPts val="0"/>
                        </a:spcAft>
                      </a:pPr>
                      <a:r>
                        <a:rPr lang="en-US" sz="1100">
                          <a:effectLst/>
                        </a:rPr>
                        <a:t>January 6 - 27th of Kiahk - Paramony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tc>
                  <a:txBody>
                    <a:bodyPr/>
                    <a:lstStyle/>
                    <a:p>
                      <a:pPr marL="0" marR="0">
                        <a:lnSpc>
                          <a:spcPct val="107000"/>
                        </a:lnSpc>
                        <a:spcBef>
                          <a:spcPts val="0"/>
                        </a:spcBef>
                        <a:spcAft>
                          <a:spcPts val="0"/>
                        </a:spcAft>
                      </a:pPr>
                      <a:r>
                        <a:rPr lang="en-US" sz="1100">
                          <a:effectLst/>
                        </a:rPr>
                        <a:t>The readings of the 28th of Kiahk are read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cell3D prstMaterial="dkEdge">
                      <a:bevel/>
                      <a:lightRig rig="flood" dir="t"/>
                    </a:cell3D>
                  </a:tcPr>
                </a:tc>
                <a:extLst>
                  <a:ext uri="{0D108BD9-81ED-4DB2-BD59-A6C34878D82A}">
                    <a16:rowId xmlns:a16="http://schemas.microsoft.com/office/drawing/2014/main" val="1707680936"/>
                  </a:ext>
                </a:extLst>
              </a:tr>
              <a:tr h="0">
                <a:tc>
                  <a:txBody>
                    <a:bodyPr/>
                    <a:lstStyle/>
                    <a:p>
                      <a:pPr marL="0" marR="0">
                        <a:lnSpc>
                          <a:spcPct val="107000"/>
                        </a:lnSpc>
                        <a:spcBef>
                          <a:spcPts val="0"/>
                        </a:spcBef>
                        <a:spcAft>
                          <a:spcPts val="0"/>
                        </a:spcAft>
                      </a:pPr>
                      <a:r>
                        <a:rPr lang="en-US" sz="1100">
                          <a:effectLst/>
                        </a:rPr>
                        <a:t>January 7 - 28th of Kiahk - Feast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tc>
                  <a:txBody>
                    <a:bodyPr/>
                    <a:lstStyle/>
                    <a:p>
                      <a:pPr marL="0" marR="0">
                        <a:lnSpc>
                          <a:spcPct val="107000"/>
                        </a:lnSpc>
                        <a:spcBef>
                          <a:spcPts val="0"/>
                        </a:spcBef>
                        <a:spcAft>
                          <a:spcPts val="0"/>
                        </a:spcAft>
                      </a:pPr>
                      <a:r>
                        <a:rPr lang="en-US" sz="1100" dirty="0">
                          <a:effectLst/>
                        </a:rPr>
                        <a:t>The readings of the 29th of </a:t>
                      </a:r>
                      <a:r>
                        <a:rPr lang="en-US" sz="1100" dirty="0" err="1">
                          <a:effectLst/>
                        </a:rPr>
                        <a:t>Kiahk</a:t>
                      </a:r>
                      <a:r>
                        <a:rPr lang="en-US" sz="1100" dirty="0">
                          <a:effectLst/>
                        </a:rPr>
                        <a:t> are read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extLst>
                  <a:ext uri="{0D108BD9-81ED-4DB2-BD59-A6C34878D82A}">
                    <a16:rowId xmlns:a16="http://schemas.microsoft.com/office/drawing/2014/main" val="3299459162"/>
                  </a:ext>
                </a:extLst>
              </a:tr>
              <a:tr h="0">
                <a:tc>
                  <a:txBody>
                    <a:bodyPr/>
                    <a:lstStyle/>
                    <a:p>
                      <a:pPr marL="0" marR="0">
                        <a:lnSpc>
                          <a:spcPct val="107000"/>
                        </a:lnSpc>
                        <a:spcBef>
                          <a:spcPts val="0"/>
                        </a:spcBef>
                        <a:spcAft>
                          <a:spcPts val="0"/>
                        </a:spcAft>
                      </a:pPr>
                      <a:r>
                        <a:rPr lang="en-US" sz="1100">
                          <a:effectLst/>
                        </a:rPr>
                        <a:t>January 8 - 29th of Kiahk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tc>
                  <a:txBody>
                    <a:bodyPr/>
                    <a:lstStyle/>
                    <a:p>
                      <a:pPr marL="0" marR="0">
                        <a:lnSpc>
                          <a:spcPct val="107000"/>
                        </a:lnSpc>
                        <a:spcBef>
                          <a:spcPts val="0"/>
                        </a:spcBef>
                        <a:spcAft>
                          <a:spcPts val="0"/>
                        </a:spcAft>
                      </a:pPr>
                      <a:r>
                        <a:rPr lang="en-US" sz="1100">
                          <a:effectLst/>
                        </a:rPr>
                        <a:t>The readings of the 29th of Kiahk are read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extLst>
                  <a:ext uri="{0D108BD9-81ED-4DB2-BD59-A6C34878D82A}">
                    <a16:rowId xmlns:a16="http://schemas.microsoft.com/office/drawing/2014/main" val="1410582899"/>
                  </a:ext>
                </a:extLst>
              </a:tr>
              <a:tr h="0">
                <a:tc>
                  <a:txBody>
                    <a:bodyPr/>
                    <a:lstStyle/>
                    <a:p>
                      <a:pPr marL="0" marR="0">
                        <a:lnSpc>
                          <a:spcPct val="107000"/>
                        </a:lnSpc>
                        <a:spcBef>
                          <a:spcPts val="0"/>
                        </a:spcBef>
                        <a:spcAft>
                          <a:spcPts val="0"/>
                        </a:spcAft>
                      </a:pPr>
                      <a:r>
                        <a:rPr lang="en-US" sz="1100">
                          <a:effectLst/>
                        </a:rPr>
                        <a:t>January 9 - 30th of Kiahk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tc>
                  <a:txBody>
                    <a:bodyPr/>
                    <a:lstStyle/>
                    <a:p>
                      <a:pPr marL="0" marR="0">
                        <a:lnSpc>
                          <a:spcPct val="107000"/>
                        </a:lnSpc>
                        <a:spcBef>
                          <a:spcPts val="0"/>
                        </a:spcBef>
                        <a:spcAft>
                          <a:spcPts val="0"/>
                        </a:spcAft>
                      </a:pPr>
                      <a:r>
                        <a:rPr lang="en-US" sz="1100" dirty="0">
                          <a:effectLst/>
                        </a:rPr>
                        <a:t>The readings of the 30th of </a:t>
                      </a:r>
                      <a:r>
                        <a:rPr lang="en-US" sz="1100" dirty="0" err="1">
                          <a:effectLst/>
                        </a:rPr>
                        <a:t>Kiahk</a:t>
                      </a:r>
                      <a:r>
                        <a:rPr lang="en-US" sz="1100" dirty="0">
                          <a:effectLst/>
                        </a:rPr>
                        <a:t> are read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a:lightRig rig="flood" dir="t"/>
                    </a:cell3D>
                  </a:tcPr>
                </a:tc>
                <a:extLst>
                  <a:ext uri="{0D108BD9-81ED-4DB2-BD59-A6C34878D82A}">
                    <a16:rowId xmlns:a16="http://schemas.microsoft.com/office/drawing/2014/main" val="1227352137"/>
                  </a:ext>
                </a:extLst>
              </a:tr>
            </a:tbl>
          </a:graphicData>
        </a:graphic>
      </p:graphicFrame>
    </p:spTree>
    <p:extLst>
      <p:ext uri="{BB962C8B-B14F-4D97-AF65-F5344CB8AC3E}">
        <p14:creationId xmlns:p14="http://schemas.microsoft.com/office/powerpoint/2010/main" val="1987746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anim calcmode="lin" valueType="num">
                                      <p:cBhvr>
                                        <p:cTn id="34" dur="500" fill="hold"/>
                                        <p:tgtEl>
                                          <p:spTgt spid="47"/>
                                        </p:tgtEl>
                                        <p:attrNameLst>
                                          <p:attrName>ppt_x</p:attrName>
                                        </p:attrNameLst>
                                      </p:cBhvr>
                                      <p:tavLst>
                                        <p:tav tm="0">
                                          <p:val>
                                            <p:strVal val="#ppt_x"/>
                                          </p:val>
                                        </p:tav>
                                        <p:tav tm="100000">
                                          <p:val>
                                            <p:strVal val="#ppt_x"/>
                                          </p:val>
                                        </p:tav>
                                      </p:tavLst>
                                    </p:anim>
                                    <p:anim calcmode="lin" valueType="num">
                                      <p:cBhvr>
                                        <p:cTn id="35" dur="500" fill="hold"/>
                                        <p:tgtEl>
                                          <p:spTgt spid="4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anim calcmode="lin" valueType="num">
                                      <p:cBhvr>
                                        <p:cTn id="39" dur="500" fill="hold"/>
                                        <p:tgtEl>
                                          <p:spTgt spid="59"/>
                                        </p:tgtEl>
                                        <p:attrNameLst>
                                          <p:attrName>ppt_x</p:attrName>
                                        </p:attrNameLst>
                                      </p:cBhvr>
                                      <p:tavLst>
                                        <p:tav tm="0">
                                          <p:val>
                                            <p:strVal val="#ppt_x"/>
                                          </p:val>
                                        </p:tav>
                                        <p:tav tm="100000">
                                          <p:val>
                                            <p:strVal val="#ppt_x"/>
                                          </p:val>
                                        </p:tav>
                                      </p:tavLst>
                                    </p:anim>
                                    <p:anim calcmode="lin" valueType="num">
                                      <p:cBhvr>
                                        <p:cTn id="40"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anim calcmode="lin" valueType="num">
                                      <p:cBhvr>
                                        <p:cTn id="46" dur="500" fill="hold"/>
                                        <p:tgtEl>
                                          <p:spTgt spid="53"/>
                                        </p:tgtEl>
                                        <p:attrNameLst>
                                          <p:attrName>ppt_x</p:attrName>
                                        </p:attrNameLst>
                                      </p:cBhvr>
                                      <p:tavLst>
                                        <p:tav tm="0">
                                          <p:val>
                                            <p:strVal val="#ppt_x"/>
                                          </p:val>
                                        </p:tav>
                                        <p:tav tm="100000">
                                          <p:val>
                                            <p:strVal val="#ppt_x"/>
                                          </p:val>
                                        </p:tav>
                                      </p:tavLst>
                                    </p:anim>
                                    <p:anim calcmode="lin" valueType="num">
                                      <p:cBhvr>
                                        <p:cTn id="47"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a:t>
            </a:r>
            <a:r>
              <a:rPr lang="en-US" sz="2800" b="1" dirty="0" err="1">
                <a:solidFill>
                  <a:sysClr val="windowText" lastClr="000000"/>
                </a:solidFill>
                <a:latin typeface="Arial" panose="020B0604020202020204" pitchFamily="34" charset="0"/>
                <a:cs typeface="Arial" panose="020B0604020202020204" pitchFamily="34" charset="0"/>
              </a:rPr>
              <a:t>Tobe</a:t>
            </a:r>
            <a:r>
              <a:rPr lang="en-US" sz="2800" b="1" dirty="0">
                <a:solidFill>
                  <a:sysClr val="windowText" lastClr="000000"/>
                </a:solidFill>
                <a:latin typeface="Arial" panose="020B0604020202020204" pitchFamily="34" charset="0"/>
                <a:cs typeface="Arial" panose="020B0604020202020204" pitchFamily="34" charset="0"/>
              </a:rPr>
              <a: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3427109" y="1762125"/>
            <a:ext cx="7077075"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If the </a:t>
            </a:r>
            <a:r>
              <a:rPr lang="en-US" sz="2000" dirty="0" err="1"/>
              <a:t>Paramony</a:t>
            </a:r>
            <a:r>
              <a:rPr lang="en-US" sz="2000" dirty="0"/>
              <a:t> of the Epiphany is more than one day, the </a:t>
            </a:r>
            <a:r>
              <a:rPr lang="en-US" sz="2000" dirty="0" err="1"/>
              <a:t>Paramony</a:t>
            </a:r>
            <a:r>
              <a:rPr lang="en-US" sz="2000" dirty="0"/>
              <a:t> readings must be repeated, even if one of those days is a Sunday.</a:t>
            </a:r>
          </a:p>
        </p:txBody>
      </p:sp>
      <p:sp>
        <p:nvSpPr>
          <p:cNvPr id="28" name="Rectangle 27">
            <a:extLst>
              <a:ext uri="{FF2B5EF4-FFF2-40B4-BE49-F238E27FC236}">
                <a16:creationId xmlns:a16="http://schemas.microsoft.com/office/drawing/2014/main" id="{C3E3819A-965F-4640-80A5-646800F30E40}"/>
              </a:ext>
            </a:extLst>
          </p:cNvPr>
          <p:cNvSpPr/>
          <p:nvPr/>
        </p:nvSpPr>
        <p:spPr>
          <a:xfrm>
            <a:off x="1866901" y="1762125"/>
            <a:ext cx="1404000" cy="140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9" name="Rectangle 28">
            <a:extLst>
              <a:ext uri="{FF2B5EF4-FFF2-40B4-BE49-F238E27FC236}">
                <a16:creationId xmlns:a16="http://schemas.microsoft.com/office/drawing/2014/main" id="{0B8BE054-498E-46DF-A290-066C73597D36}"/>
              </a:ext>
            </a:extLst>
          </p:cNvPr>
          <p:cNvSpPr/>
          <p:nvPr/>
        </p:nvSpPr>
        <p:spPr>
          <a:xfrm>
            <a:off x="1866901" y="3248025"/>
            <a:ext cx="1404000" cy="140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3" name="Rectangle 32">
            <a:extLst>
              <a:ext uri="{FF2B5EF4-FFF2-40B4-BE49-F238E27FC236}">
                <a16:creationId xmlns:a16="http://schemas.microsoft.com/office/drawing/2014/main" id="{887E949C-EFE9-4BF6-A73B-120178A6FDEC}"/>
              </a:ext>
            </a:extLst>
          </p:cNvPr>
          <p:cNvSpPr/>
          <p:nvPr/>
        </p:nvSpPr>
        <p:spPr>
          <a:xfrm>
            <a:off x="1866901" y="4733925"/>
            <a:ext cx="1404000" cy="140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4" name="Rectangle 33">
            <a:extLst>
              <a:ext uri="{FF2B5EF4-FFF2-40B4-BE49-F238E27FC236}">
                <a16:creationId xmlns:a16="http://schemas.microsoft.com/office/drawing/2014/main" id="{25B08AEB-071B-4720-88BF-7B60C6312971}"/>
              </a:ext>
            </a:extLst>
          </p:cNvPr>
          <p:cNvSpPr/>
          <p:nvPr/>
        </p:nvSpPr>
        <p:spPr>
          <a:xfrm>
            <a:off x="3313903" y="1762540"/>
            <a:ext cx="91423"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5" name="Rectangle 34">
            <a:extLst>
              <a:ext uri="{FF2B5EF4-FFF2-40B4-BE49-F238E27FC236}">
                <a16:creationId xmlns:a16="http://schemas.microsoft.com/office/drawing/2014/main" id="{DEDD80BE-F3B0-4CF3-9BE3-4CE34506820B}"/>
              </a:ext>
            </a:extLst>
          </p:cNvPr>
          <p:cNvSpPr/>
          <p:nvPr/>
        </p:nvSpPr>
        <p:spPr>
          <a:xfrm>
            <a:off x="1722416" y="1759587"/>
            <a:ext cx="91423"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6" name="Rectangle 35">
            <a:extLst>
              <a:ext uri="{FF2B5EF4-FFF2-40B4-BE49-F238E27FC236}">
                <a16:creationId xmlns:a16="http://schemas.microsoft.com/office/drawing/2014/main" id="{CD53DC3E-57A6-43BC-AB68-20406BA7CB8A}"/>
              </a:ext>
            </a:extLst>
          </p:cNvPr>
          <p:cNvSpPr/>
          <p:nvPr/>
        </p:nvSpPr>
        <p:spPr>
          <a:xfrm>
            <a:off x="1722416" y="3259743"/>
            <a:ext cx="91423" cy="14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7" name="Rectangle 36">
            <a:extLst>
              <a:ext uri="{FF2B5EF4-FFF2-40B4-BE49-F238E27FC236}">
                <a16:creationId xmlns:a16="http://schemas.microsoft.com/office/drawing/2014/main" id="{659ADD61-0726-4F33-99C2-D0BB64C812A1}"/>
              </a:ext>
            </a:extLst>
          </p:cNvPr>
          <p:cNvSpPr/>
          <p:nvPr/>
        </p:nvSpPr>
        <p:spPr>
          <a:xfrm>
            <a:off x="1722416" y="4733925"/>
            <a:ext cx="91423" cy="140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8" name="Rectangle 37">
            <a:extLst>
              <a:ext uri="{FF2B5EF4-FFF2-40B4-BE49-F238E27FC236}">
                <a16:creationId xmlns:a16="http://schemas.microsoft.com/office/drawing/2014/main" id="{C4B5AEAB-BF99-44EB-91BF-3AC78FF1D06F}"/>
              </a:ext>
            </a:extLst>
          </p:cNvPr>
          <p:cNvSpPr/>
          <p:nvPr/>
        </p:nvSpPr>
        <p:spPr>
          <a:xfrm>
            <a:off x="3427109" y="3248025"/>
            <a:ext cx="7077075" cy="14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If the 12th of </a:t>
            </a:r>
            <a:r>
              <a:rPr lang="en-US" sz="2000" dirty="0" err="1"/>
              <a:t>Tobe</a:t>
            </a:r>
            <a:r>
              <a:rPr lang="en-US" sz="2000" dirty="0"/>
              <a:t> (the second day of the Epiphany) is on a Sunday, the readings of the second day of the Epiphany are read instead of second Sunday of </a:t>
            </a:r>
            <a:r>
              <a:rPr lang="en-US" sz="2000" dirty="0" err="1"/>
              <a:t>Tobe</a:t>
            </a:r>
            <a:r>
              <a:rPr lang="en-US" sz="2000" dirty="0"/>
              <a:t> readings.</a:t>
            </a:r>
          </a:p>
        </p:txBody>
      </p:sp>
      <p:sp>
        <p:nvSpPr>
          <p:cNvPr id="39" name="Rectangle 38">
            <a:extLst>
              <a:ext uri="{FF2B5EF4-FFF2-40B4-BE49-F238E27FC236}">
                <a16:creationId xmlns:a16="http://schemas.microsoft.com/office/drawing/2014/main" id="{B47E397D-15CD-4E46-9043-CAF43A3ED33A}"/>
              </a:ext>
            </a:extLst>
          </p:cNvPr>
          <p:cNvSpPr/>
          <p:nvPr/>
        </p:nvSpPr>
        <p:spPr>
          <a:xfrm>
            <a:off x="3313903" y="3248232"/>
            <a:ext cx="91423" cy="140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0" name="Rectangle 39">
            <a:extLst>
              <a:ext uri="{FF2B5EF4-FFF2-40B4-BE49-F238E27FC236}">
                <a16:creationId xmlns:a16="http://schemas.microsoft.com/office/drawing/2014/main" id="{ED073F6F-7D66-4222-A9F5-4EB991A1BF61}"/>
              </a:ext>
            </a:extLst>
          </p:cNvPr>
          <p:cNvSpPr/>
          <p:nvPr/>
        </p:nvSpPr>
        <p:spPr>
          <a:xfrm>
            <a:off x="3427109" y="4733925"/>
            <a:ext cx="7077075" cy="140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If the Feast of the Circumcision or the Feast of the Wedding of Cana of Galilee came on a Sunday, the readings of the Feast is read since they are treated as one of the feasts of the Lord.</a:t>
            </a:r>
          </a:p>
        </p:txBody>
      </p:sp>
      <p:sp>
        <p:nvSpPr>
          <p:cNvPr id="41" name="Rectangle 40">
            <a:extLst>
              <a:ext uri="{FF2B5EF4-FFF2-40B4-BE49-F238E27FC236}">
                <a16:creationId xmlns:a16="http://schemas.microsoft.com/office/drawing/2014/main" id="{B517713A-8588-482B-A14B-B68F6E625328}"/>
              </a:ext>
            </a:extLst>
          </p:cNvPr>
          <p:cNvSpPr/>
          <p:nvPr/>
        </p:nvSpPr>
        <p:spPr>
          <a:xfrm>
            <a:off x="3313903" y="4733925"/>
            <a:ext cx="91423" cy="140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2" name="TextBox 41">
            <a:extLst>
              <a:ext uri="{FF2B5EF4-FFF2-40B4-BE49-F238E27FC236}">
                <a16:creationId xmlns:a16="http://schemas.microsoft.com/office/drawing/2014/main" id="{796A3B9C-0ACE-4ABC-A432-6CB79C8B9878}"/>
              </a:ext>
            </a:extLst>
          </p:cNvPr>
          <p:cNvSpPr txBox="1"/>
          <p:nvPr/>
        </p:nvSpPr>
        <p:spPr>
          <a:xfrm>
            <a:off x="2215057" y="2020575"/>
            <a:ext cx="69762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1</a:t>
            </a:r>
            <a:endParaRPr lang="en-US" b="1" dirty="0">
              <a:solidFill>
                <a:schemeClr val="bg1"/>
              </a:solidFill>
              <a:latin typeface="Arial Black" panose="020B0A04020102020204" pitchFamily="34" charset="0"/>
            </a:endParaRPr>
          </a:p>
        </p:txBody>
      </p:sp>
      <p:sp>
        <p:nvSpPr>
          <p:cNvPr id="43" name="TextBox 42">
            <a:extLst>
              <a:ext uri="{FF2B5EF4-FFF2-40B4-BE49-F238E27FC236}">
                <a16:creationId xmlns:a16="http://schemas.microsoft.com/office/drawing/2014/main" id="{4CAB5B57-5E5C-4784-B16E-396CE2B2DD0B}"/>
              </a:ext>
            </a:extLst>
          </p:cNvPr>
          <p:cNvSpPr txBox="1"/>
          <p:nvPr/>
        </p:nvSpPr>
        <p:spPr>
          <a:xfrm>
            <a:off x="2191418" y="3442193"/>
            <a:ext cx="69762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2</a:t>
            </a:r>
            <a:endParaRPr lang="en-US" b="1" dirty="0">
              <a:solidFill>
                <a:schemeClr val="bg1"/>
              </a:solidFill>
              <a:latin typeface="Arial Black" panose="020B0A04020102020204" pitchFamily="34" charset="0"/>
            </a:endParaRPr>
          </a:p>
        </p:txBody>
      </p:sp>
      <p:sp>
        <p:nvSpPr>
          <p:cNvPr id="44" name="TextBox 43">
            <a:extLst>
              <a:ext uri="{FF2B5EF4-FFF2-40B4-BE49-F238E27FC236}">
                <a16:creationId xmlns:a16="http://schemas.microsoft.com/office/drawing/2014/main" id="{7595B899-3BB7-4FE4-95E3-C026FCF07D49}"/>
              </a:ext>
            </a:extLst>
          </p:cNvPr>
          <p:cNvSpPr txBox="1"/>
          <p:nvPr/>
        </p:nvSpPr>
        <p:spPr>
          <a:xfrm>
            <a:off x="2167779" y="4863811"/>
            <a:ext cx="69762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3</a:t>
            </a:r>
            <a:endParaRPr lang="en-US"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22722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fill="hold" grpId="0" nodeType="clickEffect">
                                  <p:stCondLst>
                                    <p:cond delay="0"/>
                                  </p:stCondLst>
                                  <p:childTnLst>
                                    <p:animMotion origin="layout" path="M -8.33333E-7 7.40741E-7 L 0.59271 7.40741E-7 " pathEditMode="relative" rAng="0" ptsTypes="AA">
                                      <p:cBhvr>
                                        <p:cTn id="19" dur="750" fill="hold"/>
                                        <p:tgtEl>
                                          <p:spTgt spid="34"/>
                                        </p:tgtEl>
                                        <p:attrNameLst>
                                          <p:attrName>ppt_x</p:attrName>
                                          <p:attrName>ppt_y</p:attrName>
                                        </p:attrNameLst>
                                      </p:cBhvr>
                                      <p:rCtr x="29635" y="0"/>
                                    </p:animMotion>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3" presetClass="path" presetSubtype="0" fill="hold" grpId="0" nodeType="clickEffect">
                                  <p:stCondLst>
                                    <p:cond delay="0"/>
                                  </p:stCondLst>
                                  <p:childTnLst>
                                    <p:animMotion origin="layout" path="M -8.33333E-7 4.07407E-6 L 0.59271 4.07407E-6 " pathEditMode="relative" rAng="0" ptsTypes="AA">
                                      <p:cBhvr>
                                        <p:cTn id="26" dur="750" fill="hold"/>
                                        <p:tgtEl>
                                          <p:spTgt spid="39"/>
                                        </p:tgtEl>
                                        <p:attrNameLst>
                                          <p:attrName>ppt_x</p:attrName>
                                          <p:attrName>ppt_y</p:attrName>
                                        </p:attrNameLst>
                                      </p:cBhvr>
                                      <p:rCtr x="29635" y="0"/>
                                    </p:animMotion>
                                  </p:childTnLst>
                                </p:cTn>
                              </p:par>
                              <p:par>
                                <p:cTn id="27" presetID="22" presetClass="entr" presetSubtype="8"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10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fill="hold" grpId="0" nodeType="clickEffect">
                                  <p:stCondLst>
                                    <p:cond delay="0"/>
                                  </p:stCondLst>
                                  <p:childTnLst>
                                    <p:animMotion origin="layout" path="M -8.33333E-7 -2.59259E-6 L 0.59271 -2.59259E-6 " pathEditMode="relative" rAng="0" ptsTypes="AA">
                                      <p:cBhvr>
                                        <p:cTn id="33" dur="750" fill="hold"/>
                                        <p:tgtEl>
                                          <p:spTgt spid="41"/>
                                        </p:tgtEl>
                                        <p:attrNameLst>
                                          <p:attrName>ppt_x</p:attrName>
                                          <p:attrName>ppt_y</p:attrName>
                                        </p:attrNameLst>
                                      </p:cBhvr>
                                      <p:rCtr x="29635" y="0"/>
                                    </p:animMotion>
                                  </p:childTnLst>
                                </p:cTn>
                              </p:par>
                              <p:par>
                                <p:cTn id="34" presetID="22" presetClass="entr" presetSubtype="8"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P spid="34" grpId="0" animBg="1"/>
      <p:bldP spid="38" grpId="0" animBg="1"/>
      <p:bldP spid="39" grpId="0" animBg="1"/>
      <p:bldP spid="40"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a:t>
            </a:r>
            <a:r>
              <a:rPr lang="en-US" sz="2800" b="1" dirty="0" err="1">
                <a:solidFill>
                  <a:sysClr val="windowText" lastClr="000000"/>
                </a:solidFill>
                <a:latin typeface="Arial" panose="020B0604020202020204" pitchFamily="34" charset="0"/>
                <a:cs typeface="Arial" panose="020B0604020202020204" pitchFamily="34" charset="0"/>
              </a:rPr>
              <a:t>Emeshir</a:t>
            </a:r>
            <a:r>
              <a:rPr lang="en-US" sz="2800" b="1" dirty="0">
                <a:solidFill>
                  <a:sysClr val="windowText" lastClr="000000"/>
                </a:solidFill>
                <a:latin typeface="Arial" panose="020B0604020202020204" pitchFamily="34" charset="0"/>
                <a:cs typeface="Arial" panose="020B0604020202020204" pitchFamily="34" charset="0"/>
              </a:rPr>
              <a: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666008" y="1385887"/>
            <a:ext cx="11125498" cy="16668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Feast of our Lord’s Entry into the Temple is celebrated on the 8th day of the month of </a:t>
            </a:r>
            <a:r>
              <a:rPr lang="en-US" sz="2000" dirty="0" err="1"/>
              <a:t>Emeshir</a:t>
            </a:r>
            <a:r>
              <a:rPr lang="en-US" sz="2000" dirty="0"/>
              <a:t>, and it is among the Feasts of the Lord. If the feast </a:t>
            </a:r>
            <a:r>
              <a:rPr lang="en-US" sz="2000" dirty="0" err="1"/>
              <a:t>cames</a:t>
            </a:r>
            <a:r>
              <a:rPr lang="en-US" sz="2000" dirty="0"/>
              <a:t> during the Fast of Nineveh or the Great Lent or a Sunday, the reading of the Feast is read instead.</a:t>
            </a:r>
          </a:p>
        </p:txBody>
      </p:sp>
    </p:spTree>
    <p:extLst>
      <p:ext uri="{BB962C8B-B14F-4D97-AF65-F5344CB8AC3E}">
        <p14:creationId xmlns:p14="http://schemas.microsoft.com/office/powerpoint/2010/main" val="2552791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a:t>
            </a:r>
            <a:r>
              <a:rPr lang="en-US" sz="2800" b="1" dirty="0" err="1">
                <a:solidFill>
                  <a:sysClr val="windowText" lastClr="000000"/>
                </a:solidFill>
                <a:latin typeface="Arial" panose="020B0604020202020204" pitchFamily="34" charset="0"/>
                <a:cs typeface="Arial" panose="020B0604020202020204" pitchFamily="34" charset="0"/>
              </a:rPr>
              <a:t>Baramhat</a:t>
            </a:r>
            <a:r>
              <a:rPr lang="en-US" sz="2800" b="1" dirty="0">
                <a:solidFill>
                  <a:sysClr val="windowText" lastClr="000000"/>
                </a:solidFill>
                <a:latin typeface="Arial" panose="020B0604020202020204" pitchFamily="34" charset="0"/>
                <a:cs typeface="Arial" panose="020B0604020202020204" pitchFamily="34" charset="0"/>
              </a:rPr>
              <a: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grpSp>
        <p:nvGrpSpPr>
          <p:cNvPr id="19" name="Group 18">
            <a:extLst>
              <a:ext uri="{FF2B5EF4-FFF2-40B4-BE49-F238E27FC236}">
                <a16:creationId xmlns:a16="http://schemas.microsoft.com/office/drawing/2014/main" id="{552B7FF0-F930-44F2-85C1-25401C226DFE}"/>
              </a:ext>
            </a:extLst>
          </p:cNvPr>
          <p:cNvGrpSpPr/>
          <p:nvPr/>
        </p:nvGrpSpPr>
        <p:grpSpPr>
          <a:xfrm>
            <a:off x="1154724" y="1647825"/>
            <a:ext cx="9866846" cy="914400"/>
            <a:chOff x="1329286" y="1474839"/>
            <a:chExt cx="8876596" cy="983226"/>
          </a:xfrm>
        </p:grpSpPr>
        <p:grpSp>
          <p:nvGrpSpPr>
            <p:cNvPr id="20" name="Group 19">
              <a:extLst>
                <a:ext uri="{FF2B5EF4-FFF2-40B4-BE49-F238E27FC236}">
                  <a16:creationId xmlns:a16="http://schemas.microsoft.com/office/drawing/2014/main" id="{66F81E03-1E31-4056-B8BC-2B59C5200FE0}"/>
                </a:ext>
              </a:extLst>
            </p:cNvPr>
            <p:cNvGrpSpPr/>
            <p:nvPr/>
          </p:nvGrpSpPr>
          <p:grpSpPr>
            <a:xfrm>
              <a:off x="1329286" y="1474839"/>
              <a:ext cx="8876596" cy="983226"/>
              <a:chOff x="1614421" y="1445342"/>
              <a:chExt cx="8876596" cy="983226"/>
            </a:xfrm>
          </p:grpSpPr>
          <p:sp>
            <p:nvSpPr>
              <p:cNvPr id="23" name="Rectangle 22">
                <a:extLst>
                  <a:ext uri="{FF2B5EF4-FFF2-40B4-BE49-F238E27FC236}">
                    <a16:creationId xmlns:a16="http://schemas.microsoft.com/office/drawing/2014/main" id="{32FC5692-3124-4BDC-B1BA-BBF187E1A44F}"/>
                  </a:ext>
                </a:extLst>
              </p:cNvPr>
              <p:cNvSpPr/>
              <p:nvPr/>
            </p:nvSpPr>
            <p:spPr>
              <a:xfrm>
                <a:off x="2949677" y="1445342"/>
                <a:ext cx="7541340" cy="983226"/>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The Feasts of the Cross (10 </a:t>
                </a:r>
                <a:r>
                  <a:rPr lang="en-US" sz="1600" dirty="0" err="1">
                    <a:solidFill>
                      <a:prstClr val="white"/>
                    </a:solidFill>
                    <a:latin typeface="Calibri" panose="020F0502020204030204" pitchFamily="34" charset="0"/>
                  </a:rPr>
                  <a:t>Baramhat</a:t>
                </a:r>
                <a:r>
                  <a:rPr lang="en-US" sz="1600" dirty="0">
                    <a:solidFill>
                      <a:prstClr val="white"/>
                    </a:solidFill>
                    <a:latin typeface="Calibri" panose="020F0502020204030204" pitchFamily="34" charset="0"/>
                  </a:rPr>
                  <a:t>) is treated as one of the feasts of the Lord.</a:t>
                </a:r>
              </a:p>
            </p:txBody>
          </p:sp>
          <p:sp>
            <p:nvSpPr>
              <p:cNvPr id="24" name="Rectangle 23">
                <a:extLst>
                  <a:ext uri="{FF2B5EF4-FFF2-40B4-BE49-F238E27FC236}">
                    <a16:creationId xmlns:a16="http://schemas.microsoft.com/office/drawing/2014/main" id="{657287A8-FF40-4D96-85DC-9AEE913DDEF1}"/>
                  </a:ext>
                </a:extLst>
              </p:cNvPr>
              <p:cNvSpPr/>
              <p:nvPr/>
            </p:nvSpPr>
            <p:spPr>
              <a:xfrm>
                <a:off x="2281870" y="1445342"/>
                <a:ext cx="666406" cy="983226"/>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5" name="TextBox 24">
                <a:extLst>
                  <a:ext uri="{FF2B5EF4-FFF2-40B4-BE49-F238E27FC236}">
                    <a16:creationId xmlns:a16="http://schemas.microsoft.com/office/drawing/2014/main" id="{51847891-0D9D-47FE-8C66-F6930ABA6687}"/>
                  </a:ext>
                </a:extLst>
              </p:cNvPr>
              <p:cNvSpPr txBox="1"/>
              <p:nvPr/>
            </p:nvSpPr>
            <p:spPr>
              <a:xfrm>
                <a:off x="1614421" y="1517096"/>
                <a:ext cx="1200136" cy="694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1</a:t>
                </a:r>
              </a:p>
            </p:txBody>
          </p:sp>
        </p:grpSp>
        <p:cxnSp>
          <p:nvCxnSpPr>
            <p:cNvPr id="22" name="Straight Connector 21">
              <a:extLst>
                <a:ext uri="{FF2B5EF4-FFF2-40B4-BE49-F238E27FC236}">
                  <a16:creationId xmlns:a16="http://schemas.microsoft.com/office/drawing/2014/main" id="{CE439749-2CC7-438B-8B73-AFD830B5C57E}"/>
                </a:ext>
              </a:extLst>
            </p:cNvPr>
            <p:cNvCxnSpPr>
              <a:cxnSpLocks/>
            </p:cNvCxnSpPr>
            <p:nvPr/>
          </p:nvCxnSpPr>
          <p:spPr>
            <a:xfrm>
              <a:off x="2658714" y="1474839"/>
              <a:ext cx="12842" cy="98322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2A44BA0-CFFB-4F32-AE5F-55F3FFD3F56F}"/>
              </a:ext>
            </a:extLst>
          </p:cNvPr>
          <p:cNvGrpSpPr/>
          <p:nvPr/>
        </p:nvGrpSpPr>
        <p:grpSpPr>
          <a:xfrm>
            <a:off x="1154724" y="2643879"/>
            <a:ext cx="9866850" cy="914400"/>
            <a:chOff x="1320146" y="2520336"/>
            <a:chExt cx="8890652" cy="983226"/>
          </a:xfrm>
        </p:grpSpPr>
        <p:grpSp>
          <p:nvGrpSpPr>
            <p:cNvPr id="30" name="Group 29">
              <a:extLst>
                <a:ext uri="{FF2B5EF4-FFF2-40B4-BE49-F238E27FC236}">
                  <a16:creationId xmlns:a16="http://schemas.microsoft.com/office/drawing/2014/main" id="{695C82A3-7E06-43C2-9345-196ED022D485}"/>
                </a:ext>
              </a:extLst>
            </p:cNvPr>
            <p:cNvGrpSpPr/>
            <p:nvPr/>
          </p:nvGrpSpPr>
          <p:grpSpPr>
            <a:xfrm>
              <a:off x="1320146" y="2520336"/>
              <a:ext cx="8890652" cy="983226"/>
              <a:chOff x="1610197" y="1445342"/>
              <a:chExt cx="8890652" cy="983226"/>
            </a:xfrm>
          </p:grpSpPr>
          <p:sp>
            <p:nvSpPr>
              <p:cNvPr id="32" name="Rectangle 31">
                <a:extLst>
                  <a:ext uri="{FF2B5EF4-FFF2-40B4-BE49-F238E27FC236}">
                    <a16:creationId xmlns:a16="http://schemas.microsoft.com/office/drawing/2014/main" id="{90D629FD-31A4-4CA5-9921-E0B71A8E2988}"/>
                  </a:ext>
                </a:extLst>
              </p:cNvPr>
              <p:cNvSpPr/>
              <p:nvPr/>
            </p:nvSpPr>
            <p:spPr>
              <a:xfrm>
                <a:off x="2949676" y="1445342"/>
                <a:ext cx="7551173" cy="983226"/>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The reading of 17 Tout is read in the Feast of the Cross even if it falls on a Sunday or in the Great Lent.</a:t>
                </a:r>
              </a:p>
            </p:txBody>
          </p:sp>
          <p:sp>
            <p:nvSpPr>
              <p:cNvPr id="45" name="Rectangle 44">
                <a:extLst>
                  <a:ext uri="{FF2B5EF4-FFF2-40B4-BE49-F238E27FC236}">
                    <a16:creationId xmlns:a16="http://schemas.microsoft.com/office/drawing/2014/main" id="{94829D10-8DAB-49CA-95BB-0953F3B6301C}"/>
                  </a:ext>
                </a:extLst>
              </p:cNvPr>
              <p:cNvSpPr/>
              <p:nvPr/>
            </p:nvSpPr>
            <p:spPr>
              <a:xfrm>
                <a:off x="2278697" y="1445342"/>
                <a:ext cx="667461" cy="983226"/>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6" name="TextBox 45">
                <a:extLst>
                  <a:ext uri="{FF2B5EF4-FFF2-40B4-BE49-F238E27FC236}">
                    <a16:creationId xmlns:a16="http://schemas.microsoft.com/office/drawing/2014/main" id="{A445363D-E1CB-4EAF-8FE5-3CDBD755C889}"/>
                  </a:ext>
                </a:extLst>
              </p:cNvPr>
              <p:cNvSpPr txBox="1"/>
              <p:nvPr/>
            </p:nvSpPr>
            <p:spPr>
              <a:xfrm>
                <a:off x="1610197" y="1583012"/>
                <a:ext cx="1202036" cy="694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2</a:t>
                </a:r>
              </a:p>
            </p:txBody>
          </p:sp>
        </p:grpSp>
        <p:cxnSp>
          <p:nvCxnSpPr>
            <p:cNvPr id="31" name="Straight Connector 30">
              <a:extLst>
                <a:ext uri="{FF2B5EF4-FFF2-40B4-BE49-F238E27FC236}">
                  <a16:creationId xmlns:a16="http://schemas.microsoft.com/office/drawing/2014/main" id="{A6DEA247-E837-4529-A1A7-94BCC0A5FA44}"/>
                </a:ext>
              </a:extLst>
            </p:cNvPr>
            <p:cNvCxnSpPr>
              <a:cxnSpLocks/>
            </p:cNvCxnSpPr>
            <p:nvPr/>
          </p:nvCxnSpPr>
          <p:spPr>
            <a:xfrm>
              <a:off x="2664542" y="2520336"/>
              <a:ext cx="0" cy="98322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B85D4B3-1697-4DB5-9931-4C00F5D1390B}"/>
              </a:ext>
            </a:extLst>
          </p:cNvPr>
          <p:cNvGrpSpPr/>
          <p:nvPr/>
        </p:nvGrpSpPr>
        <p:grpSpPr>
          <a:xfrm>
            <a:off x="1170429" y="3647205"/>
            <a:ext cx="9851148" cy="914400"/>
            <a:chOff x="1334297" y="3565832"/>
            <a:chExt cx="8876502" cy="663611"/>
          </a:xfrm>
        </p:grpSpPr>
        <p:grpSp>
          <p:nvGrpSpPr>
            <p:cNvPr id="48" name="Group 47">
              <a:extLst>
                <a:ext uri="{FF2B5EF4-FFF2-40B4-BE49-F238E27FC236}">
                  <a16:creationId xmlns:a16="http://schemas.microsoft.com/office/drawing/2014/main" id="{B540871B-5702-4E76-B03C-40484C3CF5A0}"/>
                </a:ext>
              </a:extLst>
            </p:cNvPr>
            <p:cNvGrpSpPr/>
            <p:nvPr/>
          </p:nvGrpSpPr>
          <p:grpSpPr>
            <a:xfrm>
              <a:off x="1334297" y="3565832"/>
              <a:ext cx="8876502" cy="663611"/>
              <a:chOff x="1624349" y="1445341"/>
              <a:chExt cx="8876502" cy="663611"/>
            </a:xfrm>
          </p:grpSpPr>
          <p:sp>
            <p:nvSpPr>
              <p:cNvPr id="50" name="Rectangle 49">
                <a:extLst>
                  <a:ext uri="{FF2B5EF4-FFF2-40B4-BE49-F238E27FC236}">
                    <a16:creationId xmlns:a16="http://schemas.microsoft.com/office/drawing/2014/main" id="{5FA5C710-D0EF-46C7-9970-A36B93C52ADB}"/>
                  </a:ext>
                </a:extLst>
              </p:cNvPr>
              <p:cNvSpPr/>
              <p:nvPr/>
            </p:nvSpPr>
            <p:spPr>
              <a:xfrm>
                <a:off x="2949677" y="1445341"/>
                <a:ext cx="7551174" cy="66361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The Feast of the Annunciation (29th of </a:t>
                </a:r>
                <a:r>
                  <a:rPr lang="en-US" sz="1600" dirty="0" err="1">
                    <a:solidFill>
                      <a:prstClr val="white"/>
                    </a:solidFill>
                    <a:latin typeface="Calibri" panose="020F0502020204030204" pitchFamily="34" charset="0"/>
                  </a:rPr>
                  <a:t>Baramhat</a:t>
                </a:r>
                <a:r>
                  <a:rPr lang="en-US" sz="1600" dirty="0">
                    <a:solidFill>
                      <a:prstClr val="white"/>
                    </a:solidFill>
                    <a:latin typeface="Calibri" panose="020F0502020204030204" pitchFamily="34" charset="0"/>
                  </a:rPr>
                  <a:t>)is one of the feasts of the Lord.</a:t>
                </a:r>
              </a:p>
            </p:txBody>
          </p:sp>
          <p:sp>
            <p:nvSpPr>
              <p:cNvPr id="51" name="Rectangle 50">
                <a:extLst>
                  <a:ext uri="{FF2B5EF4-FFF2-40B4-BE49-F238E27FC236}">
                    <a16:creationId xmlns:a16="http://schemas.microsoft.com/office/drawing/2014/main" id="{73F320B9-D308-4A6D-91FB-F8D33B085F9D}"/>
                  </a:ext>
                </a:extLst>
              </p:cNvPr>
              <p:cNvSpPr/>
              <p:nvPr/>
            </p:nvSpPr>
            <p:spPr>
              <a:xfrm>
                <a:off x="2278698" y="1445342"/>
                <a:ext cx="667462" cy="663610"/>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2" name="TextBox 51">
                <a:extLst>
                  <a:ext uri="{FF2B5EF4-FFF2-40B4-BE49-F238E27FC236}">
                    <a16:creationId xmlns:a16="http://schemas.microsoft.com/office/drawing/2014/main" id="{DA731625-7009-48DE-A65B-5751D637F827}"/>
                  </a:ext>
                </a:extLst>
              </p:cNvPr>
              <p:cNvSpPr txBox="1"/>
              <p:nvPr/>
            </p:nvSpPr>
            <p:spPr>
              <a:xfrm>
                <a:off x="1624349" y="1539734"/>
                <a:ext cx="1202036" cy="4690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3</a:t>
                </a:r>
              </a:p>
            </p:txBody>
          </p:sp>
        </p:grpSp>
        <p:cxnSp>
          <p:nvCxnSpPr>
            <p:cNvPr id="49" name="Straight Connector 48">
              <a:extLst>
                <a:ext uri="{FF2B5EF4-FFF2-40B4-BE49-F238E27FC236}">
                  <a16:creationId xmlns:a16="http://schemas.microsoft.com/office/drawing/2014/main" id="{56414CC4-A940-4ACE-ABD0-009EECDCCCB3}"/>
                </a:ext>
              </a:extLst>
            </p:cNvPr>
            <p:cNvCxnSpPr>
              <a:cxnSpLocks/>
            </p:cNvCxnSpPr>
            <p:nvPr/>
          </p:nvCxnSpPr>
          <p:spPr>
            <a:xfrm>
              <a:off x="2664542" y="3565832"/>
              <a:ext cx="0" cy="66361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1561745-F39F-41EA-B843-5D8B43C8D7E7}"/>
              </a:ext>
            </a:extLst>
          </p:cNvPr>
          <p:cNvGrpSpPr/>
          <p:nvPr/>
        </p:nvGrpSpPr>
        <p:grpSpPr>
          <a:xfrm>
            <a:off x="1170429" y="4650531"/>
            <a:ext cx="9851141" cy="914400"/>
            <a:chOff x="1333928" y="4611329"/>
            <a:chExt cx="8883936" cy="990498"/>
          </a:xfrm>
        </p:grpSpPr>
        <p:grpSp>
          <p:nvGrpSpPr>
            <p:cNvPr id="54" name="Group 53">
              <a:extLst>
                <a:ext uri="{FF2B5EF4-FFF2-40B4-BE49-F238E27FC236}">
                  <a16:creationId xmlns:a16="http://schemas.microsoft.com/office/drawing/2014/main" id="{2489C18F-23DA-4365-BB9A-5BF2E12C2A22}"/>
                </a:ext>
              </a:extLst>
            </p:cNvPr>
            <p:cNvGrpSpPr/>
            <p:nvPr/>
          </p:nvGrpSpPr>
          <p:grpSpPr>
            <a:xfrm>
              <a:off x="1333928" y="4611329"/>
              <a:ext cx="8883936" cy="990498"/>
              <a:chOff x="1628896" y="1445342"/>
              <a:chExt cx="8883936" cy="990498"/>
            </a:xfrm>
          </p:grpSpPr>
          <p:sp>
            <p:nvSpPr>
              <p:cNvPr id="56" name="Rectangle 55">
                <a:extLst>
                  <a:ext uri="{FF2B5EF4-FFF2-40B4-BE49-F238E27FC236}">
                    <a16:creationId xmlns:a16="http://schemas.microsoft.com/office/drawing/2014/main" id="{5C440D53-7AD6-439C-8BB9-F0B14DC98E51}"/>
                  </a:ext>
                </a:extLst>
              </p:cNvPr>
              <p:cNvSpPr/>
              <p:nvPr/>
            </p:nvSpPr>
            <p:spPr>
              <a:xfrm>
                <a:off x="2951825" y="1452614"/>
                <a:ext cx="7561007" cy="9832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latin typeface="Calibri" panose="020F0502020204030204" pitchFamily="34" charset="0"/>
                  </a:rPr>
                  <a:t>The reading of the Feast of the Annunciation is read even if it </a:t>
                </a:r>
                <a:r>
                  <a:rPr lang="en-US" sz="1600" dirty="0" err="1">
                    <a:solidFill>
                      <a:prstClr val="white"/>
                    </a:solidFill>
                    <a:latin typeface="Calibri" panose="020F0502020204030204" pitchFamily="34" charset="0"/>
                  </a:rPr>
                  <a:t>cames</a:t>
                </a:r>
                <a:r>
                  <a:rPr lang="en-US" sz="1600" dirty="0">
                    <a:solidFill>
                      <a:prstClr val="white"/>
                    </a:solidFill>
                    <a:latin typeface="Calibri" panose="020F0502020204030204" pitchFamily="34" charset="0"/>
                  </a:rPr>
                  <a:t> on a Sunday or in the Great Lent.</a:t>
                </a:r>
              </a:p>
            </p:txBody>
          </p:sp>
          <p:sp>
            <p:nvSpPr>
              <p:cNvPr id="57" name="Rectangle 56">
                <a:extLst>
                  <a:ext uri="{FF2B5EF4-FFF2-40B4-BE49-F238E27FC236}">
                    <a16:creationId xmlns:a16="http://schemas.microsoft.com/office/drawing/2014/main" id="{F6D6F8B6-29BB-4DA6-8CC4-B71E76A497A8}"/>
                  </a:ext>
                </a:extLst>
              </p:cNvPr>
              <p:cNvSpPr/>
              <p:nvPr/>
            </p:nvSpPr>
            <p:spPr>
              <a:xfrm>
                <a:off x="2279363" y="1445342"/>
                <a:ext cx="668022" cy="9832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8" name="TextBox 57">
                <a:extLst>
                  <a:ext uri="{FF2B5EF4-FFF2-40B4-BE49-F238E27FC236}">
                    <a16:creationId xmlns:a16="http://schemas.microsoft.com/office/drawing/2014/main" id="{8EA13644-C8EA-4869-A360-0D0175E3C7FF}"/>
                  </a:ext>
                </a:extLst>
              </p:cNvPr>
              <p:cNvSpPr txBox="1"/>
              <p:nvPr/>
            </p:nvSpPr>
            <p:spPr>
              <a:xfrm>
                <a:off x="1628896" y="1621061"/>
                <a:ext cx="12030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rPr>
                  <a:t> 	4</a:t>
                </a:r>
              </a:p>
            </p:txBody>
          </p:sp>
        </p:grpSp>
        <p:cxnSp>
          <p:nvCxnSpPr>
            <p:cNvPr id="55" name="Straight Connector 54">
              <a:extLst>
                <a:ext uri="{FF2B5EF4-FFF2-40B4-BE49-F238E27FC236}">
                  <a16:creationId xmlns:a16="http://schemas.microsoft.com/office/drawing/2014/main" id="{93A69010-9F75-432E-8F91-9C14DEAD6AD0}"/>
                </a:ext>
              </a:extLst>
            </p:cNvPr>
            <p:cNvCxnSpPr>
              <a:cxnSpLocks/>
            </p:cNvCxnSpPr>
            <p:nvPr/>
          </p:nvCxnSpPr>
          <p:spPr>
            <a:xfrm>
              <a:off x="2658259" y="4618601"/>
              <a:ext cx="7031" cy="9759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7819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anim calcmode="lin" valueType="num">
                                      <p:cBhvr>
                                        <p:cTn id="34" dur="500" fill="hold"/>
                                        <p:tgtEl>
                                          <p:spTgt spid="47"/>
                                        </p:tgtEl>
                                        <p:attrNameLst>
                                          <p:attrName>ppt_x</p:attrName>
                                        </p:attrNameLst>
                                      </p:cBhvr>
                                      <p:tavLst>
                                        <p:tav tm="0">
                                          <p:val>
                                            <p:strVal val="#ppt_x"/>
                                          </p:val>
                                        </p:tav>
                                        <p:tav tm="100000">
                                          <p:val>
                                            <p:strVal val="#ppt_x"/>
                                          </p:val>
                                        </p:tav>
                                      </p:tavLst>
                                    </p:anim>
                                    <p:anim calcmode="lin" valueType="num">
                                      <p:cBhvr>
                                        <p:cTn id="35"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anim calcmode="lin" valueType="num">
                                      <p:cBhvr>
                                        <p:cTn id="41" dur="500" fill="hold"/>
                                        <p:tgtEl>
                                          <p:spTgt spid="53"/>
                                        </p:tgtEl>
                                        <p:attrNameLst>
                                          <p:attrName>ppt_x</p:attrName>
                                        </p:attrNameLst>
                                      </p:cBhvr>
                                      <p:tavLst>
                                        <p:tav tm="0">
                                          <p:val>
                                            <p:strVal val="#ppt_x"/>
                                          </p:val>
                                        </p:tav>
                                        <p:tav tm="100000">
                                          <p:val>
                                            <p:strVal val="#ppt_x"/>
                                          </p:val>
                                        </p:tav>
                                      </p:tavLst>
                                    </p:anim>
                                    <p:anim calcmode="lin" valueType="num">
                                      <p:cBhvr>
                                        <p:cTn id="42"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a:t>
            </a:r>
            <a:r>
              <a:rPr lang="en-US" sz="2800" b="1" dirty="0" err="1">
                <a:solidFill>
                  <a:sysClr val="windowText" lastClr="000000"/>
                </a:solidFill>
                <a:latin typeface="Arial" panose="020B0604020202020204" pitchFamily="34" charset="0"/>
                <a:cs typeface="Arial" panose="020B0604020202020204" pitchFamily="34" charset="0"/>
              </a:rPr>
              <a:t>Bashons</a:t>
            </a:r>
            <a:r>
              <a:rPr lang="en-US" sz="2800" b="1" dirty="0">
                <a:solidFill>
                  <a:sysClr val="windowText" lastClr="000000"/>
                </a:solidFill>
                <a:latin typeface="Arial" panose="020B0604020202020204" pitchFamily="34" charset="0"/>
                <a:cs typeface="Arial" panose="020B0604020202020204" pitchFamily="34" charset="0"/>
              </a:rPr>
              <a: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666008" y="1385887"/>
            <a:ext cx="11125498" cy="16668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If the Feast of our Lord’s Entry into Egypt (24 </a:t>
            </a:r>
            <a:r>
              <a:rPr lang="en-US" sz="2000" dirty="0" err="1"/>
              <a:t>Bashons</a:t>
            </a:r>
            <a:r>
              <a:rPr lang="en-US" sz="2000" dirty="0"/>
              <a:t>)comes during the Holy 50 days, it is preferred to read the Feast’s reading to the spiritual meaning of the Feast.</a:t>
            </a:r>
          </a:p>
        </p:txBody>
      </p:sp>
    </p:spTree>
    <p:extLst>
      <p:ext uri="{BB962C8B-B14F-4D97-AF65-F5344CB8AC3E}">
        <p14:creationId xmlns:p14="http://schemas.microsoft.com/office/powerpoint/2010/main" val="1129421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0000" b="-10000"/>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743A9C5-4918-4980-A0BE-423A2631B217}"/>
              </a:ext>
            </a:extLst>
          </p:cNvPr>
          <p:cNvGrpSpPr/>
          <p:nvPr/>
        </p:nvGrpSpPr>
        <p:grpSpPr>
          <a:xfrm>
            <a:off x="0" y="274638"/>
            <a:ext cx="12192000" cy="1143000"/>
            <a:chOff x="0" y="274638"/>
            <a:chExt cx="12192000" cy="1143000"/>
          </a:xfrm>
        </p:grpSpPr>
        <p:sp>
          <p:nvSpPr>
            <p:cNvPr id="34" name="Rectangle 33">
              <a:extLst>
                <a:ext uri="{FF2B5EF4-FFF2-40B4-BE49-F238E27FC236}">
                  <a16:creationId xmlns:a16="http://schemas.microsoft.com/office/drawing/2014/main" id="{68088C4A-058E-4691-A9ED-5FEAE5F19982}"/>
                </a:ext>
              </a:extLst>
            </p:cNvPr>
            <p:cNvSpPr/>
            <p:nvPr/>
          </p:nvSpPr>
          <p:spPr bwMode="auto">
            <a:xfrm>
              <a:off x="0" y="274638"/>
              <a:ext cx="12192000" cy="1143000"/>
            </a:xfrm>
            <a:prstGeom prst="rect">
              <a:avLst/>
            </a:pr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algn="l"/>
              <a:endParaRPr lang="en-IN"/>
            </a:p>
          </p:txBody>
        </p:sp>
        <p:cxnSp>
          <p:nvCxnSpPr>
            <p:cNvPr id="35" name="Straight Connector 34">
              <a:extLst>
                <a:ext uri="{FF2B5EF4-FFF2-40B4-BE49-F238E27FC236}">
                  <a16:creationId xmlns:a16="http://schemas.microsoft.com/office/drawing/2014/main" id="{6BE05204-1259-4589-BA33-5AD307755B8B}"/>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9B92ED-190F-4873-B016-777BBA0954CE}"/>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10F78CC-EF16-4B11-B07B-957879619474}"/>
              </a:ext>
            </a:extLst>
          </p:cNvPr>
          <p:cNvGrpSpPr/>
          <p:nvPr/>
        </p:nvGrpSpPr>
        <p:grpSpPr>
          <a:xfrm>
            <a:off x="3150448" y="1681883"/>
            <a:ext cx="3895239" cy="793474"/>
            <a:chOff x="3150448" y="1628093"/>
            <a:chExt cx="3895239" cy="793474"/>
          </a:xfrm>
        </p:grpSpPr>
        <p:sp>
          <p:nvSpPr>
            <p:cNvPr id="5" name="Rectangle 4"/>
            <p:cNvSpPr/>
            <p:nvPr/>
          </p:nvSpPr>
          <p:spPr>
            <a:xfrm>
              <a:off x="3150448" y="1628093"/>
              <a:ext cx="3895239" cy="793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TextBox 6"/>
            <p:cNvSpPr txBox="1"/>
            <p:nvPr/>
          </p:nvSpPr>
          <p:spPr>
            <a:xfrm>
              <a:off x="3855938" y="1832469"/>
              <a:ext cx="3112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Standard Sundays</a:t>
              </a:r>
            </a:p>
          </p:txBody>
        </p:sp>
      </p:grpSp>
      <p:grpSp>
        <p:nvGrpSpPr>
          <p:cNvPr id="29" name="Group 28">
            <a:extLst>
              <a:ext uri="{FF2B5EF4-FFF2-40B4-BE49-F238E27FC236}">
                <a16:creationId xmlns:a16="http://schemas.microsoft.com/office/drawing/2014/main" id="{1FE41B6F-82CD-4DE3-A11A-A162895AE858}"/>
              </a:ext>
            </a:extLst>
          </p:cNvPr>
          <p:cNvGrpSpPr/>
          <p:nvPr/>
        </p:nvGrpSpPr>
        <p:grpSpPr>
          <a:xfrm>
            <a:off x="3996761" y="2641305"/>
            <a:ext cx="3895239" cy="793474"/>
            <a:chOff x="3996761" y="2587515"/>
            <a:chExt cx="3895239" cy="793474"/>
          </a:xfrm>
        </p:grpSpPr>
        <p:sp>
          <p:nvSpPr>
            <p:cNvPr id="10" name="Rectangle 9"/>
            <p:cNvSpPr/>
            <p:nvPr/>
          </p:nvSpPr>
          <p:spPr>
            <a:xfrm>
              <a:off x="3996761" y="2587515"/>
              <a:ext cx="3895239" cy="793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TextBox 12"/>
            <p:cNvSpPr txBox="1"/>
            <p:nvPr/>
          </p:nvSpPr>
          <p:spPr>
            <a:xfrm>
              <a:off x="4482078" y="2784197"/>
              <a:ext cx="3112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Standard Weekdays</a:t>
              </a:r>
            </a:p>
          </p:txBody>
        </p:sp>
      </p:grpSp>
      <p:grpSp>
        <p:nvGrpSpPr>
          <p:cNvPr id="30" name="Group 29">
            <a:extLst>
              <a:ext uri="{FF2B5EF4-FFF2-40B4-BE49-F238E27FC236}">
                <a16:creationId xmlns:a16="http://schemas.microsoft.com/office/drawing/2014/main" id="{3A56A7B1-4ED7-4D55-8BD6-80D0F2F89279}"/>
              </a:ext>
            </a:extLst>
          </p:cNvPr>
          <p:cNvGrpSpPr/>
          <p:nvPr/>
        </p:nvGrpSpPr>
        <p:grpSpPr>
          <a:xfrm>
            <a:off x="4843074" y="3610899"/>
            <a:ext cx="3895239" cy="793474"/>
            <a:chOff x="4843074" y="3557109"/>
            <a:chExt cx="3895239" cy="793474"/>
          </a:xfrm>
        </p:grpSpPr>
        <p:sp>
          <p:nvSpPr>
            <p:cNvPr id="15" name="Rectangle 14"/>
            <p:cNvSpPr/>
            <p:nvPr/>
          </p:nvSpPr>
          <p:spPr>
            <a:xfrm>
              <a:off x="4843074" y="3557109"/>
              <a:ext cx="3895239" cy="793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 name="TextBox 17"/>
            <p:cNvSpPr txBox="1"/>
            <p:nvPr/>
          </p:nvSpPr>
          <p:spPr>
            <a:xfrm>
              <a:off x="5359840" y="3737546"/>
              <a:ext cx="3112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Great Fast</a:t>
              </a:r>
            </a:p>
          </p:txBody>
        </p:sp>
      </p:grpSp>
      <p:grpSp>
        <p:nvGrpSpPr>
          <p:cNvPr id="31" name="Group 30">
            <a:extLst>
              <a:ext uri="{FF2B5EF4-FFF2-40B4-BE49-F238E27FC236}">
                <a16:creationId xmlns:a16="http://schemas.microsoft.com/office/drawing/2014/main" id="{DC419DC8-0651-4342-847B-D76F4538285E}"/>
              </a:ext>
            </a:extLst>
          </p:cNvPr>
          <p:cNvGrpSpPr/>
          <p:nvPr/>
        </p:nvGrpSpPr>
        <p:grpSpPr>
          <a:xfrm>
            <a:off x="5689387" y="4560151"/>
            <a:ext cx="3895239" cy="793474"/>
            <a:chOff x="5689387" y="4506361"/>
            <a:chExt cx="3895239" cy="793474"/>
          </a:xfrm>
        </p:grpSpPr>
        <p:sp>
          <p:nvSpPr>
            <p:cNvPr id="20" name="Rectangle 19"/>
            <p:cNvSpPr/>
            <p:nvPr/>
          </p:nvSpPr>
          <p:spPr>
            <a:xfrm>
              <a:off x="5689387" y="4506361"/>
              <a:ext cx="3895239" cy="793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3" name="TextBox 22"/>
            <p:cNvSpPr txBox="1"/>
            <p:nvPr/>
          </p:nvSpPr>
          <p:spPr>
            <a:xfrm>
              <a:off x="6292273" y="4671854"/>
              <a:ext cx="3112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Pascha</a:t>
              </a:r>
            </a:p>
          </p:txBody>
        </p:sp>
      </p:grpSp>
      <p:grpSp>
        <p:nvGrpSpPr>
          <p:cNvPr id="32" name="Group 31">
            <a:extLst>
              <a:ext uri="{FF2B5EF4-FFF2-40B4-BE49-F238E27FC236}">
                <a16:creationId xmlns:a16="http://schemas.microsoft.com/office/drawing/2014/main" id="{E564C606-CCC8-4DAE-8C64-92B53263B23B}"/>
              </a:ext>
            </a:extLst>
          </p:cNvPr>
          <p:cNvGrpSpPr/>
          <p:nvPr/>
        </p:nvGrpSpPr>
        <p:grpSpPr>
          <a:xfrm>
            <a:off x="6535699" y="5553246"/>
            <a:ext cx="3895239" cy="793476"/>
            <a:chOff x="6535699" y="5499456"/>
            <a:chExt cx="3895239" cy="793476"/>
          </a:xfrm>
        </p:grpSpPr>
        <p:sp>
          <p:nvSpPr>
            <p:cNvPr id="25" name="Rectangle 24"/>
            <p:cNvSpPr/>
            <p:nvPr/>
          </p:nvSpPr>
          <p:spPr>
            <a:xfrm>
              <a:off x="6535699" y="5499456"/>
              <a:ext cx="3895239" cy="79347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8" name="TextBox 27"/>
            <p:cNvSpPr txBox="1"/>
            <p:nvPr/>
          </p:nvSpPr>
          <p:spPr>
            <a:xfrm>
              <a:off x="7068053" y="5664950"/>
              <a:ext cx="3112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Pentecost (Holy Fifty Days)</a:t>
              </a:r>
            </a:p>
          </p:txBody>
        </p:sp>
      </p:grpSp>
      <p:sp>
        <p:nvSpPr>
          <p:cNvPr id="2" name="Title 1"/>
          <p:cNvSpPr>
            <a:spLocks noGrp="1"/>
          </p:cNvSpPr>
          <p:nvPr>
            <p:ph type="title"/>
          </p:nvPr>
        </p:nvSpPr>
        <p:spPr/>
        <p:txBody>
          <a:bodyPr/>
          <a:lstStyle/>
          <a:p>
            <a:r>
              <a:rPr lang="en-US" dirty="0" err="1">
                <a:solidFill>
                  <a:schemeClr val="bg1"/>
                </a:solidFill>
              </a:rPr>
              <a:t>Katameroc</a:t>
            </a:r>
            <a:r>
              <a:rPr lang="en-US" dirty="0">
                <a:solidFill>
                  <a:schemeClr val="bg1"/>
                </a:solidFill>
              </a:rPr>
              <a:t> – How many </a:t>
            </a:r>
            <a:r>
              <a:rPr lang="en-US" dirty="0" err="1">
                <a:solidFill>
                  <a:schemeClr val="bg1"/>
                </a:solidFill>
              </a:rPr>
              <a:t>Katameroc</a:t>
            </a:r>
            <a:r>
              <a:rPr lang="en-US" dirty="0">
                <a:solidFill>
                  <a:schemeClr val="bg1"/>
                </a:solidFill>
              </a:rPr>
              <a:t> are there?</a:t>
            </a:r>
          </a:p>
        </p:txBody>
      </p:sp>
      <p:sp>
        <p:nvSpPr>
          <p:cNvPr id="4" name="Pentagon 3"/>
          <p:cNvSpPr/>
          <p:nvPr/>
        </p:nvSpPr>
        <p:spPr>
          <a:xfrm>
            <a:off x="2501242" y="1681883"/>
            <a:ext cx="1082011" cy="793474"/>
          </a:xfrm>
          <a:prstGeom prst="homePlate">
            <a:avLst/>
          </a:prstGeom>
          <a:solidFill>
            <a:schemeClr val="tx1">
              <a:lumMod val="85000"/>
              <a:lumOff val="1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TextBox 5"/>
          <p:cNvSpPr txBox="1"/>
          <p:nvPr/>
        </p:nvSpPr>
        <p:spPr>
          <a:xfrm>
            <a:off x="2734950" y="1824704"/>
            <a:ext cx="3609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w Cen MT Condensed Extra Bold" panose="020B0803020202020204" pitchFamily="34" charset="0"/>
                <a:ea typeface="+mn-ea"/>
                <a:cs typeface="+mn-cs"/>
              </a:rPr>
              <a:t>1</a:t>
            </a:r>
          </a:p>
        </p:txBody>
      </p:sp>
      <p:sp>
        <p:nvSpPr>
          <p:cNvPr id="11" name="Pentagon 10"/>
          <p:cNvSpPr/>
          <p:nvPr/>
        </p:nvSpPr>
        <p:spPr>
          <a:xfrm>
            <a:off x="3347555" y="2641305"/>
            <a:ext cx="1082011" cy="793474"/>
          </a:xfrm>
          <a:prstGeom prst="homePlate">
            <a:avLst/>
          </a:prstGeom>
          <a:solidFill>
            <a:schemeClr val="tx1">
              <a:lumMod val="85000"/>
              <a:lumOff val="1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2" name="TextBox 11"/>
          <p:cNvSpPr txBox="1"/>
          <p:nvPr/>
        </p:nvSpPr>
        <p:spPr>
          <a:xfrm>
            <a:off x="3583253" y="2763592"/>
            <a:ext cx="3609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w Cen MT Condensed Extra Bold" panose="020B0803020202020204" pitchFamily="34" charset="0"/>
                <a:ea typeface="+mn-ea"/>
                <a:cs typeface="+mn-cs"/>
              </a:rPr>
              <a:t>2</a:t>
            </a:r>
          </a:p>
        </p:txBody>
      </p:sp>
      <p:sp>
        <p:nvSpPr>
          <p:cNvPr id="16" name="Pentagon 15"/>
          <p:cNvSpPr/>
          <p:nvPr/>
        </p:nvSpPr>
        <p:spPr>
          <a:xfrm>
            <a:off x="4193868" y="3610899"/>
            <a:ext cx="1082011" cy="793474"/>
          </a:xfrm>
          <a:prstGeom prst="homePlate">
            <a:avLst/>
          </a:prstGeom>
          <a:solidFill>
            <a:schemeClr val="tx1">
              <a:lumMod val="85000"/>
              <a:lumOff val="1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7" name="TextBox 16"/>
          <p:cNvSpPr txBox="1"/>
          <p:nvPr/>
        </p:nvSpPr>
        <p:spPr>
          <a:xfrm>
            <a:off x="4387967" y="3725881"/>
            <a:ext cx="3609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w Cen MT Condensed Extra Bold" panose="020B0803020202020204" pitchFamily="34" charset="0"/>
                <a:ea typeface="+mn-ea"/>
                <a:cs typeface="+mn-cs"/>
              </a:rPr>
              <a:t>3</a:t>
            </a:r>
          </a:p>
        </p:txBody>
      </p:sp>
      <p:sp>
        <p:nvSpPr>
          <p:cNvPr id="21" name="Pentagon 20"/>
          <p:cNvSpPr/>
          <p:nvPr/>
        </p:nvSpPr>
        <p:spPr>
          <a:xfrm>
            <a:off x="5040181" y="4560151"/>
            <a:ext cx="1082011" cy="793474"/>
          </a:xfrm>
          <a:prstGeom prst="homePlate">
            <a:avLst/>
          </a:prstGeom>
          <a:solidFill>
            <a:schemeClr val="tx1">
              <a:lumMod val="85000"/>
              <a:lumOff val="1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2" name="TextBox 21"/>
          <p:cNvSpPr txBox="1"/>
          <p:nvPr/>
        </p:nvSpPr>
        <p:spPr>
          <a:xfrm>
            <a:off x="5210262" y="4664089"/>
            <a:ext cx="3609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w Cen MT Condensed Extra Bold" panose="020B0803020202020204" pitchFamily="34" charset="0"/>
                <a:ea typeface="+mn-ea"/>
                <a:cs typeface="+mn-cs"/>
              </a:rPr>
              <a:t>4</a:t>
            </a:r>
          </a:p>
        </p:txBody>
      </p:sp>
      <p:sp>
        <p:nvSpPr>
          <p:cNvPr id="26" name="Pentagon 25"/>
          <p:cNvSpPr/>
          <p:nvPr/>
        </p:nvSpPr>
        <p:spPr>
          <a:xfrm>
            <a:off x="5886493" y="5553246"/>
            <a:ext cx="1082011" cy="793476"/>
          </a:xfrm>
          <a:prstGeom prst="homePlate">
            <a:avLst/>
          </a:prstGeom>
          <a:solidFill>
            <a:schemeClr val="tx1">
              <a:lumMod val="85000"/>
              <a:lumOff val="1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7" name="TextBox 26"/>
          <p:cNvSpPr txBox="1"/>
          <p:nvPr/>
        </p:nvSpPr>
        <p:spPr>
          <a:xfrm>
            <a:off x="6057851" y="5657185"/>
            <a:ext cx="3609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w Cen MT Condensed Extra Bold" panose="020B0803020202020204" pitchFamily="34" charset="0"/>
                <a:ea typeface="+mn-ea"/>
                <a:cs typeface="+mn-cs"/>
              </a:rPr>
              <a:t>5</a:t>
            </a:r>
          </a:p>
        </p:txBody>
      </p:sp>
      <p:sp>
        <p:nvSpPr>
          <p:cNvPr id="8" name="Rectangle: Rounded Corners 7">
            <a:extLst>
              <a:ext uri="{FF2B5EF4-FFF2-40B4-BE49-F238E27FC236}">
                <a16:creationId xmlns:a16="http://schemas.microsoft.com/office/drawing/2014/main" id="{6E2FD9C9-896D-4DFA-A2BD-04695A385F8C}"/>
              </a:ext>
            </a:extLst>
          </p:cNvPr>
          <p:cNvSpPr/>
          <p:nvPr/>
        </p:nvSpPr>
        <p:spPr bwMode="auto">
          <a:xfrm>
            <a:off x="8848399" y="2695813"/>
            <a:ext cx="3165078" cy="915086"/>
          </a:xfrm>
          <a:prstGeom prst="round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r>
              <a:rPr lang="en-US" sz="2400" dirty="0">
                <a:solidFill>
                  <a:schemeClr val="bg1"/>
                </a:solidFill>
              </a:rPr>
              <a:t>English word for these books is “lectionary”</a:t>
            </a:r>
          </a:p>
        </p:txBody>
      </p:sp>
    </p:spTree>
    <p:extLst>
      <p:ext uri="{BB962C8B-B14F-4D97-AF65-F5344CB8AC3E}">
        <p14:creationId xmlns:p14="http://schemas.microsoft.com/office/powerpoint/2010/main" val="4006944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set>
                                      <p:cBhvr>
                                        <p:cTn id="9" dur="500" fill="hold"/>
                                        <p:tgtEl>
                                          <p:spTgt spid="4"/>
                                        </p:tgtEl>
                                        <p:attrNameLst>
                                          <p:attrName>fill.on</p:attrName>
                                        </p:attrNameLst>
                                      </p:cBhvr>
                                      <p:to>
                                        <p:strVal val="tru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grpId="1" nodeType="clickEffect">
                                  <p:stCondLst>
                                    <p:cond delay="0"/>
                                  </p:stCondLst>
                                  <p:childTnLst>
                                    <p:animClr clrSpc="rgb" dir="cw">
                                      <p:cBhvr override="childStyle">
                                        <p:cTn id="17" dur="500" fill="hold"/>
                                        <p:tgtEl>
                                          <p:spTgt spid="4"/>
                                        </p:tgtEl>
                                        <p:attrNameLst>
                                          <p:attrName>style.color</p:attrName>
                                        </p:attrNameLst>
                                      </p:cBhvr>
                                      <p:to>
                                        <a:srgbClr val="262626"/>
                                      </p:to>
                                    </p:animClr>
                                    <p:animClr clrSpc="rgb" dir="cw">
                                      <p:cBhvr>
                                        <p:cTn id="18" dur="500" fill="hold"/>
                                        <p:tgtEl>
                                          <p:spTgt spid="4"/>
                                        </p:tgtEl>
                                        <p:attrNameLst>
                                          <p:attrName>fillcolor</p:attrName>
                                        </p:attrNameLst>
                                      </p:cBhvr>
                                      <p:to>
                                        <a:srgbClr val="262626"/>
                                      </p:to>
                                    </p:animClr>
                                    <p:set>
                                      <p:cBhvr>
                                        <p:cTn id="19" dur="500" fill="hold"/>
                                        <p:tgtEl>
                                          <p:spTgt spid="4"/>
                                        </p:tgtEl>
                                        <p:attrNameLst>
                                          <p:attrName>fill.type</p:attrName>
                                        </p:attrNameLst>
                                      </p:cBhvr>
                                      <p:to>
                                        <p:strVal val="solid"/>
                                      </p:to>
                                    </p:set>
                                    <p:set>
                                      <p:cBhvr>
                                        <p:cTn id="20" dur="500" fill="hold"/>
                                        <p:tgtEl>
                                          <p:spTgt spid="4"/>
                                        </p:tgtEl>
                                        <p:attrNameLst>
                                          <p:attrName>fill.on</p:attrName>
                                        </p:attrNameLst>
                                      </p:cBhvr>
                                      <p:to>
                                        <p:strVal val="true"/>
                                      </p:to>
                                    </p:set>
                                  </p:childTnLst>
                                </p:cTn>
                              </p:par>
                              <p:par>
                                <p:cTn id="21" presetID="19" presetClass="emph" presetSubtype="0" fill="hold" grpId="0" nodeType="withEffect">
                                  <p:stCondLst>
                                    <p:cond delay="0"/>
                                  </p:stCondLst>
                                  <p:childTnLst>
                                    <p:animClr clrSpc="rgb" dir="cw">
                                      <p:cBhvr override="childStyle">
                                        <p:cTn id="22" dur="500" fill="hold"/>
                                        <p:tgtEl>
                                          <p:spTgt spid="11"/>
                                        </p:tgtEl>
                                        <p:attrNameLst>
                                          <p:attrName>style.color</p:attrName>
                                        </p:attrNameLst>
                                      </p:cBhvr>
                                      <p:to>
                                        <a:srgbClr val="C00000"/>
                                      </p:to>
                                    </p:animClr>
                                    <p:animClr clrSpc="rgb" dir="cw">
                                      <p:cBhvr>
                                        <p:cTn id="23" dur="500" fill="hold"/>
                                        <p:tgtEl>
                                          <p:spTgt spid="11"/>
                                        </p:tgtEl>
                                        <p:attrNameLst>
                                          <p:attrName>fillcolor</p:attrName>
                                        </p:attrNameLst>
                                      </p:cBhvr>
                                      <p:to>
                                        <a:srgbClr val="C0000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9" presetClass="emph" presetSubtype="0" fill="hold" grpId="1" nodeType="clickEffect">
                                  <p:stCondLst>
                                    <p:cond delay="0"/>
                                  </p:stCondLst>
                                  <p:childTnLst>
                                    <p:animClr clrSpc="rgb" dir="cw">
                                      <p:cBhvr override="childStyle">
                                        <p:cTn id="33" dur="500" fill="hold"/>
                                        <p:tgtEl>
                                          <p:spTgt spid="11"/>
                                        </p:tgtEl>
                                        <p:attrNameLst>
                                          <p:attrName>style.color</p:attrName>
                                        </p:attrNameLst>
                                      </p:cBhvr>
                                      <p:to>
                                        <a:srgbClr val="262626"/>
                                      </p:to>
                                    </p:animClr>
                                    <p:animClr clrSpc="rgb" dir="cw">
                                      <p:cBhvr>
                                        <p:cTn id="34" dur="500" fill="hold"/>
                                        <p:tgtEl>
                                          <p:spTgt spid="11"/>
                                        </p:tgtEl>
                                        <p:attrNameLst>
                                          <p:attrName>fillcolor</p:attrName>
                                        </p:attrNameLst>
                                      </p:cBhvr>
                                      <p:to>
                                        <a:srgbClr val="262626"/>
                                      </p:to>
                                    </p:animClr>
                                    <p:set>
                                      <p:cBhvr>
                                        <p:cTn id="35" dur="500" fill="hold"/>
                                        <p:tgtEl>
                                          <p:spTgt spid="11"/>
                                        </p:tgtEl>
                                        <p:attrNameLst>
                                          <p:attrName>fill.type</p:attrName>
                                        </p:attrNameLst>
                                      </p:cBhvr>
                                      <p:to>
                                        <p:strVal val="solid"/>
                                      </p:to>
                                    </p:set>
                                    <p:set>
                                      <p:cBhvr>
                                        <p:cTn id="36" dur="500" fill="hold"/>
                                        <p:tgtEl>
                                          <p:spTgt spid="11"/>
                                        </p:tgtEl>
                                        <p:attrNameLst>
                                          <p:attrName>fill.on</p:attrName>
                                        </p:attrNameLst>
                                      </p:cBhvr>
                                      <p:to>
                                        <p:strVal val="true"/>
                                      </p:to>
                                    </p:set>
                                  </p:childTnLst>
                                </p:cTn>
                              </p:par>
                              <p:par>
                                <p:cTn id="37" presetID="19" presetClass="emph" presetSubtype="0" fill="hold" grpId="0" nodeType="withEffect">
                                  <p:stCondLst>
                                    <p:cond delay="0"/>
                                  </p:stCondLst>
                                  <p:childTnLst>
                                    <p:animClr clrSpc="rgb" dir="cw">
                                      <p:cBhvr override="childStyle">
                                        <p:cTn id="38" dur="500" fill="hold"/>
                                        <p:tgtEl>
                                          <p:spTgt spid="16"/>
                                        </p:tgtEl>
                                        <p:attrNameLst>
                                          <p:attrName>style.color</p:attrName>
                                        </p:attrNameLst>
                                      </p:cBhvr>
                                      <p:to>
                                        <a:srgbClr val="C00000"/>
                                      </p:to>
                                    </p:animClr>
                                    <p:animClr clrSpc="rgb" dir="cw">
                                      <p:cBhvr>
                                        <p:cTn id="39" dur="500" fill="hold"/>
                                        <p:tgtEl>
                                          <p:spTgt spid="16"/>
                                        </p:tgtEl>
                                        <p:attrNameLst>
                                          <p:attrName>fillcolor</p:attrName>
                                        </p:attrNameLst>
                                      </p:cBhvr>
                                      <p:to>
                                        <a:srgbClr val="C00000"/>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grpId="1" nodeType="clickEffect">
                                  <p:stCondLst>
                                    <p:cond delay="0"/>
                                  </p:stCondLst>
                                  <p:childTnLst>
                                    <p:animClr clrSpc="rgb" dir="cw">
                                      <p:cBhvr override="childStyle">
                                        <p:cTn id="49" dur="500" fill="hold"/>
                                        <p:tgtEl>
                                          <p:spTgt spid="16"/>
                                        </p:tgtEl>
                                        <p:attrNameLst>
                                          <p:attrName>style.color</p:attrName>
                                        </p:attrNameLst>
                                      </p:cBhvr>
                                      <p:to>
                                        <a:srgbClr val="262626"/>
                                      </p:to>
                                    </p:animClr>
                                    <p:animClr clrSpc="rgb" dir="cw">
                                      <p:cBhvr>
                                        <p:cTn id="50" dur="500" fill="hold"/>
                                        <p:tgtEl>
                                          <p:spTgt spid="16"/>
                                        </p:tgtEl>
                                        <p:attrNameLst>
                                          <p:attrName>fillcolor</p:attrName>
                                        </p:attrNameLst>
                                      </p:cBhvr>
                                      <p:to>
                                        <a:srgbClr val="262626"/>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par>
                                <p:cTn id="53" presetID="19" presetClass="emph" presetSubtype="0" fill="hold" grpId="0" nodeType="withEffect">
                                  <p:stCondLst>
                                    <p:cond delay="0"/>
                                  </p:stCondLst>
                                  <p:childTnLst>
                                    <p:animClr clrSpc="rgb" dir="cw">
                                      <p:cBhvr override="childStyle">
                                        <p:cTn id="54" dur="500" fill="hold"/>
                                        <p:tgtEl>
                                          <p:spTgt spid="21"/>
                                        </p:tgtEl>
                                        <p:attrNameLst>
                                          <p:attrName>style.color</p:attrName>
                                        </p:attrNameLst>
                                      </p:cBhvr>
                                      <p:to>
                                        <a:srgbClr val="C00000"/>
                                      </p:to>
                                    </p:animClr>
                                    <p:animClr clrSpc="rgb" dir="cw">
                                      <p:cBhvr>
                                        <p:cTn id="55" dur="500" fill="hold"/>
                                        <p:tgtEl>
                                          <p:spTgt spid="21"/>
                                        </p:tgtEl>
                                        <p:attrNameLst>
                                          <p:attrName>fillcolor</p:attrName>
                                        </p:attrNameLst>
                                      </p:cBhvr>
                                      <p:to>
                                        <a:srgbClr val="C00000"/>
                                      </p:to>
                                    </p:animClr>
                                    <p:set>
                                      <p:cBhvr>
                                        <p:cTn id="56" dur="500" fill="hold"/>
                                        <p:tgtEl>
                                          <p:spTgt spid="21"/>
                                        </p:tgtEl>
                                        <p:attrNameLst>
                                          <p:attrName>fill.type</p:attrName>
                                        </p:attrNameLst>
                                      </p:cBhvr>
                                      <p:to>
                                        <p:strVal val="solid"/>
                                      </p:to>
                                    </p:set>
                                    <p:set>
                                      <p:cBhvr>
                                        <p:cTn id="57" dur="500" fill="hold"/>
                                        <p:tgtEl>
                                          <p:spTgt spid="21"/>
                                        </p:tgtEl>
                                        <p:attrNameLst>
                                          <p:attrName>fill.on</p:attrName>
                                        </p:attrNameLst>
                                      </p:cBhvr>
                                      <p:to>
                                        <p:strVal val="true"/>
                                      </p:to>
                                    </p:se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9" presetClass="emph" presetSubtype="0" fill="hold" grpId="1" nodeType="clickEffect">
                                  <p:stCondLst>
                                    <p:cond delay="0"/>
                                  </p:stCondLst>
                                  <p:childTnLst>
                                    <p:animClr clrSpc="rgb" dir="cw">
                                      <p:cBhvr override="childStyle">
                                        <p:cTn id="65" dur="500" fill="hold"/>
                                        <p:tgtEl>
                                          <p:spTgt spid="21"/>
                                        </p:tgtEl>
                                        <p:attrNameLst>
                                          <p:attrName>style.color</p:attrName>
                                        </p:attrNameLst>
                                      </p:cBhvr>
                                      <p:to>
                                        <a:srgbClr val="262626"/>
                                      </p:to>
                                    </p:animClr>
                                    <p:animClr clrSpc="rgb" dir="cw">
                                      <p:cBhvr>
                                        <p:cTn id="66" dur="500" fill="hold"/>
                                        <p:tgtEl>
                                          <p:spTgt spid="21"/>
                                        </p:tgtEl>
                                        <p:attrNameLst>
                                          <p:attrName>fillcolor</p:attrName>
                                        </p:attrNameLst>
                                      </p:cBhvr>
                                      <p:to>
                                        <a:srgbClr val="262626"/>
                                      </p:to>
                                    </p:animClr>
                                    <p:set>
                                      <p:cBhvr>
                                        <p:cTn id="67" dur="500" fill="hold"/>
                                        <p:tgtEl>
                                          <p:spTgt spid="21"/>
                                        </p:tgtEl>
                                        <p:attrNameLst>
                                          <p:attrName>fill.type</p:attrName>
                                        </p:attrNameLst>
                                      </p:cBhvr>
                                      <p:to>
                                        <p:strVal val="solid"/>
                                      </p:to>
                                    </p:set>
                                    <p:set>
                                      <p:cBhvr>
                                        <p:cTn id="68" dur="500" fill="hold"/>
                                        <p:tgtEl>
                                          <p:spTgt spid="21"/>
                                        </p:tgtEl>
                                        <p:attrNameLst>
                                          <p:attrName>fill.on</p:attrName>
                                        </p:attrNameLst>
                                      </p:cBhvr>
                                      <p:to>
                                        <p:strVal val="true"/>
                                      </p:to>
                                    </p:set>
                                  </p:childTnLst>
                                </p:cTn>
                              </p:par>
                              <p:par>
                                <p:cTn id="69" presetID="19" presetClass="emph" presetSubtype="0" fill="hold" grpId="0" nodeType="withEffect">
                                  <p:stCondLst>
                                    <p:cond delay="0"/>
                                  </p:stCondLst>
                                  <p:childTnLst>
                                    <p:animClr clrSpc="rgb" dir="cw">
                                      <p:cBhvr override="childStyle">
                                        <p:cTn id="70" dur="500" fill="hold"/>
                                        <p:tgtEl>
                                          <p:spTgt spid="26"/>
                                        </p:tgtEl>
                                        <p:attrNameLst>
                                          <p:attrName>style.color</p:attrName>
                                        </p:attrNameLst>
                                      </p:cBhvr>
                                      <p:to>
                                        <a:srgbClr val="C00000"/>
                                      </p:to>
                                    </p:animClr>
                                    <p:animClr clrSpc="rgb" dir="cw">
                                      <p:cBhvr>
                                        <p:cTn id="71" dur="500" fill="hold"/>
                                        <p:tgtEl>
                                          <p:spTgt spid="26"/>
                                        </p:tgtEl>
                                        <p:attrNameLst>
                                          <p:attrName>fillcolor</p:attrName>
                                        </p:attrNameLst>
                                      </p:cBhvr>
                                      <p:to>
                                        <a:srgbClr val="C00000"/>
                                      </p:to>
                                    </p:animClr>
                                    <p:set>
                                      <p:cBhvr>
                                        <p:cTn id="72" dur="500" fill="hold"/>
                                        <p:tgtEl>
                                          <p:spTgt spid="26"/>
                                        </p:tgtEl>
                                        <p:attrNameLst>
                                          <p:attrName>fill.type</p:attrName>
                                        </p:attrNameLst>
                                      </p:cBhvr>
                                      <p:to>
                                        <p:strVal val="solid"/>
                                      </p:to>
                                    </p:set>
                                    <p:set>
                                      <p:cBhvr>
                                        <p:cTn id="73" dur="500" fill="hold"/>
                                        <p:tgtEl>
                                          <p:spTgt spid="26"/>
                                        </p:tgtEl>
                                        <p:attrNameLst>
                                          <p:attrName>fill.on</p:attrName>
                                        </p:attrNameLst>
                                      </p:cBhvr>
                                      <p:to>
                                        <p:strVal val="true"/>
                                      </p:to>
                                    </p:set>
                                  </p:childTnLst>
                                </p:cTn>
                              </p:par>
                            </p:childTnLst>
                          </p:cTn>
                        </p:par>
                        <p:par>
                          <p:cTn id="74" fill="hold">
                            <p:stCondLst>
                              <p:cond delay="500"/>
                            </p:stCondLst>
                            <p:childTnLst>
                              <p:par>
                                <p:cTn id="75" presetID="22" presetClass="entr" presetSubtype="8"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up)">
                                      <p:cBhvr>
                                        <p:cTn id="8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6" grpId="0" animBg="1"/>
      <p:bldP spid="16" grpId="1" animBg="1"/>
      <p:bldP spid="21" grpId="0" animBg="1"/>
      <p:bldP spid="21" grpId="1" animBg="1"/>
      <p:bldP spid="2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Month of Abib:</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666008" y="1385887"/>
            <a:ext cx="11125498" cy="846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If the Apostles Feast comes on a Sunday, we read the readings of the Sunday.</a:t>
            </a:r>
          </a:p>
        </p:txBody>
      </p:sp>
    </p:spTree>
    <p:extLst>
      <p:ext uri="{BB962C8B-B14F-4D97-AF65-F5344CB8AC3E}">
        <p14:creationId xmlns:p14="http://schemas.microsoft.com/office/powerpoint/2010/main" val="3375046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8" y="7205"/>
            <a:ext cx="3657600"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Fast of Nineveh:</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666008" y="1385887"/>
            <a:ext cx="11125498" cy="846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readings of the 3 fasting days and the feast are all read from the Lectionary of the Great Lent.</a:t>
            </a:r>
          </a:p>
        </p:txBody>
      </p:sp>
    </p:spTree>
    <p:extLst>
      <p:ext uri="{BB962C8B-B14F-4D97-AF65-F5344CB8AC3E}">
        <p14:creationId xmlns:p14="http://schemas.microsoft.com/office/powerpoint/2010/main" val="2728075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CC4-7FD7-447F-9E4D-7CB2C963177A}"/>
              </a:ext>
            </a:extLst>
          </p:cNvPr>
          <p:cNvSpPr>
            <a:spLocks noGrp="1"/>
          </p:cNvSpPr>
          <p:nvPr>
            <p:ph type="title"/>
          </p:nvPr>
        </p:nvSpPr>
        <p:spPr>
          <a:xfrm>
            <a:off x="666007" y="7205"/>
            <a:ext cx="4884187" cy="457200"/>
          </a:xfrm>
          <a:solidFill>
            <a:srgbClr val="CFB141"/>
          </a:solidFill>
          <a:scene3d>
            <a:camera prst="orthographicFront"/>
            <a:lightRig rig="threePt" dir="t"/>
          </a:scene3d>
          <a:sp3d>
            <a:bevelT/>
          </a:sp3d>
        </p:spPr>
        <p:txBody>
          <a:bodyPr>
            <a:normAutofit fontScale="90000"/>
          </a:bodyPr>
          <a:lstStyle/>
          <a:p>
            <a:pPr algn="ctr"/>
            <a:r>
              <a:rPr lang="en-US" sz="2800" b="1" dirty="0">
                <a:solidFill>
                  <a:sysClr val="windowText" lastClr="000000"/>
                </a:solidFill>
                <a:latin typeface="Arial" panose="020B0604020202020204" pitchFamily="34" charset="0"/>
                <a:cs typeface="Arial" panose="020B0604020202020204" pitchFamily="34" charset="0"/>
              </a:rPr>
              <a:t>Preparation for the great Lent:</a:t>
            </a:r>
          </a:p>
        </p:txBody>
      </p:sp>
      <p:sp>
        <p:nvSpPr>
          <p:cNvPr id="21" name="Title 1">
            <a:extLst>
              <a:ext uri="{FF2B5EF4-FFF2-40B4-BE49-F238E27FC236}">
                <a16:creationId xmlns:a16="http://schemas.microsoft.com/office/drawing/2014/main" id="{343381B1-81E6-4DE9-9790-52FF88FA03D6}"/>
              </a:ext>
            </a:extLst>
          </p:cNvPr>
          <p:cNvSpPr txBox="1">
            <a:spLocks/>
          </p:cNvSpPr>
          <p:nvPr/>
        </p:nvSpPr>
        <p:spPr>
          <a:xfrm>
            <a:off x="666008" y="660650"/>
            <a:ext cx="2286000" cy="457200"/>
          </a:xfrm>
          <a:prstGeom prst="rect">
            <a:avLst/>
          </a:prstGeom>
          <a:solidFill>
            <a:srgbClr val="00B0F0"/>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lgn="ctr"/>
            <a:r>
              <a:rPr lang="en-US" sz="1600" b="1" dirty="0">
                <a:solidFill>
                  <a:sysClr val="windowText" lastClr="000000"/>
                </a:solidFill>
                <a:latin typeface="Arial" panose="020B0604020202020204" pitchFamily="34" charset="0"/>
                <a:cs typeface="Arial" panose="020B0604020202020204" pitchFamily="34" charset="0"/>
              </a:rPr>
              <a:t>Notes on the readings: </a:t>
            </a:r>
          </a:p>
        </p:txBody>
      </p:sp>
      <p:sp>
        <p:nvSpPr>
          <p:cNvPr id="27" name="Rectangle 26">
            <a:extLst>
              <a:ext uri="{FF2B5EF4-FFF2-40B4-BE49-F238E27FC236}">
                <a16:creationId xmlns:a16="http://schemas.microsoft.com/office/drawing/2014/main" id="{3BE57CA5-51B3-442A-9922-5659E1C0CE58}"/>
              </a:ext>
            </a:extLst>
          </p:cNvPr>
          <p:cNvSpPr/>
          <p:nvPr/>
        </p:nvSpPr>
        <p:spPr>
          <a:xfrm>
            <a:off x="666008" y="1385887"/>
            <a:ext cx="11125498" cy="846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The readings of Pre-Lent Sunday is read from the Lectionary of the Great Lent.</a:t>
            </a:r>
          </a:p>
        </p:txBody>
      </p:sp>
    </p:spTree>
    <p:extLst>
      <p:ext uri="{BB962C8B-B14F-4D97-AF65-F5344CB8AC3E}">
        <p14:creationId xmlns:p14="http://schemas.microsoft.com/office/powerpoint/2010/main" val="1888040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9C541-0BFE-4C3F-B1FA-A62C0EF1E5B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180" b="-208"/>
          <a:stretch/>
        </p:blipFill>
        <p:spPr>
          <a:xfrm>
            <a:off x="0" y="0"/>
            <a:ext cx="12192000" cy="6858000"/>
          </a:xfrm>
          <a:prstGeom prst="rect">
            <a:avLst/>
          </a:prstGeom>
          <a:solidFill>
            <a:srgbClr val="6F3A0B">
              <a:alpha val="0"/>
            </a:srgbClr>
          </a:solidFill>
        </p:spPr>
      </p:pic>
      <p:sp>
        <p:nvSpPr>
          <p:cNvPr id="5" name="Rectangle 4">
            <a:extLst>
              <a:ext uri="{FF2B5EF4-FFF2-40B4-BE49-F238E27FC236}">
                <a16:creationId xmlns:a16="http://schemas.microsoft.com/office/drawing/2014/main" id="{09362BC0-C376-4CE5-B3BC-35FB3087A6B6}"/>
              </a:ext>
            </a:extLst>
          </p:cNvPr>
          <p:cNvSpPr/>
          <p:nvPr/>
        </p:nvSpPr>
        <p:spPr bwMode="auto">
          <a:xfrm>
            <a:off x="0" y="0"/>
            <a:ext cx="12192000" cy="6858000"/>
          </a:xfrm>
          <a:prstGeom prst="rect">
            <a:avLst/>
          </a:prstGeom>
          <a:solidFill>
            <a:srgbClr val="000000">
              <a:alpha val="14000"/>
            </a:srgbClr>
          </a:solidFill>
          <a:ln>
            <a:noFill/>
          </a:ln>
        </p:spPr>
        <p:txBody>
          <a:bodyPr vert="horz" wrap="square" lIns="91440" tIns="45720" rIns="91440" bIns="45720" numCol="1" rtlCol="0" anchor="t" anchorCtr="0" compatLnSpc="1">
            <a:prstTxWarp prst="textNoShape">
              <a:avLst/>
            </a:prstTxWarp>
          </a:bodyPr>
          <a:lstStyle/>
          <a:p>
            <a:pPr algn="l"/>
            <a:endParaRPr lang="en-US"/>
          </a:p>
        </p:txBody>
      </p:sp>
      <p:pic>
        <p:nvPicPr>
          <p:cNvPr id="3" name="Picture 2">
            <a:extLst>
              <a:ext uri="{FF2B5EF4-FFF2-40B4-BE49-F238E27FC236}">
                <a16:creationId xmlns:a16="http://schemas.microsoft.com/office/drawing/2014/main" id="{63820E75-A3E2-42C3-AD3C-D26F88FF2D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985" b="95714" l="9988" r="89972">
                        <a14:foregroundMark x1="23575" y1="14234" x2="23575" y2="14234"/>
                        <a14:foregroundMark x1="28872" y1="10958" x2="28872" y2="10958"/>
                        <a14:foregroundMark x1="30328" y1="10756" x2="30328" y2="10756"/>
                        <a14:foregroundMark x1="36191" y1="6389" x2="36191" y2="6389"/>
                        <a14:foregroundMark x1="39466" y1="6025" x2="39466" y2="6025"/>
                        <a14:foregroundMark x1="40194" y1="9139" x2="40194" y2="9139"/>
                        <a14:foregroundMark x1="43672" y1="14962" x2="43672" y2="14962"/>
                        <a14:foregroundMark x1="43672" y1="14436" x2="43672" y2="14436"/>
                        <a14:foregroundMark x1="46583" y1="18075" x2="46583" y2="18075"/>
                        <a14:foregroundMark x1="66114" y1="36353" x2="66114" y2="36353"/>
                        <a14:foregroundMark x1="66114" y1="36353" x2="66114" y2="36353"/>
                        <a14:foregroundMark x1="54994" y1="49858" x2="54994" y2="49858"/>
                        <a14:foregroundMark x1="58633" y1="54792" x2="58633" y2="54792"/>
                        <a14:foregroundMark x1="51516" y1="84027" x2="51516" y2="84027"/>
                        <a14:foregroundMark x1="51355" y1="95714" x2="51355" y2="95714"/>
                        <a14:foregroundMark x1="48241" y1="95148" x2="48241" y2="95148"/>
                        <a14:foregroundMark x1="39668" y1="64658" x2="57016" y2="49495"/>
                        <a14:foregroundMark x1="48241" y1="10594" x2="65669" y2="24505"/>
                        <a14:foregroundMark x1="65669" y1="24505" x2="70158" y2="32228"/>
                        <a14:foregroundMark x1="70158" y1="32228" x2="65548" y2="45572"/>
                        <a14:foregroundMark x1="65548" y1="45572" x2="74161" y2="42014"/>
                        <a14:foregroundMark x1="74161" y1="42014" x2="76466" y2="32956"/>
                        <a14:foregroundMark x1="76466" y1="32956" x2="65224" y2="22645"/>
                        <a14:foregroundMark x1="65224" y1="22645" x2="51274" y2="21431"/>
                        <a14:foregroundMark x1="51274" y1="21431" x2="64133" y2="37444"/>
                        <a14:foregroundMark x1="64497" y1="39264" x2="54913" y2="44319"/>
                        <a14:foregroundMark x1="54913" y1="44319" x2="54266" y2="47675"/>
                        <a14:foregroundMark x1="47311" y1="15528" x2="40154" y2="15609"/>
                        <a14:foregroundMark x1="40154" y1="15609" x2="37283" y2="18803"/>
                        <a14:foregroundMark x1="33239" y1="15326" x2="44197" y2="26648"/>
                        <a14:foregroundMark x1="74363" y1="40356" x2="62394" y2="51233"/>
                        <a14:foregroundMark x1="62394" y1="51233" x2="60857" y2="54266"/>
                        <a14:backgroundMark x1="18277" y1="32875" x2="18277" y2="32875"/>
                      </a14:backgroundRemoval>
                    </a14:imgEffect>
                  </a14:imgLayer>
                </a14:imgProps>
              </a:ext>
              <a:ext uri="{28A0092B-C50C-407E-A947-70E740481C1C}">
                <a14:useLocalDpi xmlns:a14="http://schemas.microsoft.com/office/drawing/2010/main" val="0"/>
              </a:ext>
            </a:extLst>
          </a:blip>
          <a:stretch>
            <a:fillRect/>
          </a:stretch>
        </p:blipFill>
        <p:spPr>
          <a:xfrm>
            <a:off x="6991088" y="400832"/>
            <a:ext cx="5406025" cy="5406025"/>
          </a:xfrm>
          <a:prstGeom prst="rect">
            <a:avLst/>
          </a:prstGeom>
        </p:spPr>
      </p:pic>
      <p:sp>
        <p:nvSpPr>
          <p:cNvPr id="7" name="Rectangle: Rounded Corners 6">
            <a:extLst>
              <a:ext uri="{FF2B5EF4-FFF2-40B4-BE49-F238E27FC236}">
                <a16:creationId xmlns:a16="http://schemas.microsoft.com/office/drawing/2014/main" id="{330102B4-491B-47E6-BE48-B397DB5437F2}"/>
              </a:ext>
            </a:extLst>
          </p:cNvPr>
          <p:cNvSpPr/>
          <p:nvPr/>
        </p:nvSpPr>
        <p:spPr bwMode="auto">
          <a:xfrm>
            <a:off x="601249" y="2366375"/>
            <a:ext cx="7227519" cy="1854896"/>
          </a:xfrm>
          <a:prstGeom prst="roundRect">
            <a:avLst>
              <a:gd name="adj" fmla="val 16000"/>
            </a:avLst>
          </a:prstGeom>
          <a:solidFill>
            <a:srgbClr val="C00000">
              <a:alpha val="5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r>
              <a:rPr lang="en-US" sz="8800" dirty="0">
                <a:solidFill>
                  <a:schemeClr val="bg1"/>
                </a:solidFill>
                <a:latin typeface="Coptic"/>
              </a:rPr>
              <a:t>Any Questions</a:t>
            </a:r>
          </a:p>
        </p:txBody>
      </p:sp>
    </p:spTree>
    <p:extLst>
      <p:ext uri="{BB962C8B-B14F-4D97-AF65-F5344CB8AC3E}">
        <p14:creationId xmlns:p14="http://schemas.microsoft.com/office/powerpoint/2010/main" val="1559127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FBA5BEF2-7792-4DB3-A72E-9BDDC75347B3}"/>
              </a:ext>
            </a:extLst>
          </p:cNvPr>
          <p:cNvSpPr>
            <a:spLocks noGrp="1"/>
          </p:cNvSpPr>
          <p:nvPr>
            <p:ph type="title"/>
          </p:nvPr>
        </p:nvSpPr>
        <p:spPr>
          <a:xfrm>
            <a:off x="1981200" y="0"/>
            <a:ext cx="8229600" cy="655638"/>
          </a:xfrm>
        </p:spPr>
        <p:txBody>
          <a:bodyPr/>
          <a:lstStyle/>
          <a:p>
            <a:r>
              <a:rPr lang="en-US" altLang="en-US" sz="3600" dirty="0"/>
              <a:t>Coptic Months</a:t>
            </a:r>
          </a:p>
        </p:txBody>
      </p:sp>
      <p:graphicFrame>
        <p:nvGraphicFramePr>
          <p:cNvPr id="4" name="Table 3">
            <a:extLst>
              <a:ext uri="{FF2B5EF4-FFF2-40B4-BE49-F238E27FC236}">
                <a16:creationId xmlns:a16="http://schemas.microsoft.com/office/drawing/2014/main" id="{394F1946-287E-4837-B413-F3FD5EC5321C}"/>
              </a:ext>
            </a:extLst>
          </p:cNvPr>
          <p:cNvGraphicFramePr>
            <a:graphicFrameLocks noGrp="1"/>
          </p:cNvGraphicFramePr>
          <p:nvPr>
            <p:extLst>
              <p:ext uri="{D42A27DB-BD31-4B8C-83A1-F6EECF244321}">
                <p14:modId xmlns:p14="http://schemas.microsoft.com/office/powerpoint/2010/main" val="115762504"/>
              </p:ext>
            </p:extLst>
          </p:nvPr>
        </p:nvGraphicFramePr>
        <p:xfrm>
          <a:off x="2376684" y="655638"/>
          <a:ext cx="7438631" cy="5836221"/>
        </p:xfrm>
        <a:graphic>
          <a:graphicData uri="http://schemas.openxmlformats.org/drawingml/2006/table">
            <a:tbl>
              <a:tblPr firstRow="1" bandRow="1">
                <a:tableStyleId>{5C22544A-7EE6-4342-B048-85BDC9FD1C3A}</a:tableStyleId>
              </a:tblPr>
              <a:tblGrid>
                <a:gridCol w="1541934">
                  <a:extLst>
                    <a:ext uri="{9D8B030D-6E8A-4147-A177-3AD203B41FA5}">
                      <a16:colId xmlns:a16="http://schemas.microsoft.com/office/drawing/2014/main" val="20001"/>
                    </a:ext>
                  </a:extLst>
                </a:gridCol>
                <a:gridCol w="1551762">
                  <a:extLst>
                    <a:ext uri="{9D8B030D-6E8A-4147-A177-3AD203B41FA5}">
                      <a16:colId xmlns:a16="http://schemas.microsoft.com/office/drawing/2014/main" val="20002"/>
                    </a:ext>
                  </a:extLst>
                </a:gridCol>
                <a:gridCol w="2405232">
                  <a:extLst>
                    <a:ext uri="{9D8B030D-6E8A-4147-A177-3AD203B41FA5}">
                      <a16:colId xmlns:a16="http://schemas.microsoft.com/office/drawing/2014/main" val="20003"/>
                    </a:ext>
                  </a:extLst>
                </a:gridCol>
                <a:gridCol w="1939703">
                  <a:extLst>
                    <a:ext uri="{9D8B030D-6E8A-4147-A177-3AD203B41FA5}">
                      <a16:colId xmlns:a16="http://schemas.microsoft.com/office/drawing/2014/main" val="20004"/>
                    </a:ext>
                  </a:extLst>
                </a:gridCol>
              </a:tblGrid>
              <a:tr h="380197">
                <a:tc>
                  <a:txBody>
                    <a:bodyPr/>
                    <a:lstStyle/>
                    <a:p>
                      <a:r>
                        <a:rPr lang="en-US" sz="1800" dirty="0">
                          <a:latin typeface="Calibri" pitchFamily="34" charset="0"/>
                          <a:cs typeface="Times New Roman" pitchFamily="18" charset="0"/>
                        </a:rPr>
                        <a:t>Pronounced</a:t>
                      </a:r>
                    </a:p>
                  </a:txBody>
                  <a:tcPr marT="45724" marB="45724" anchor="b"/>
                </a:tc>
                <a:tc>
                  <a:txBody>
                    <a:bodyPr/>
                    <a:lstStyle/>
                    <a:p>
                      <a:r>
                        <a:rPr lang="en-US" sz="1800" dirty="0">
                          <a:latin typeface="Calibri" pitchFamily="34" charset="0"/>
                          <a:cs typeface="Times New Roman" pitchFamily="18" charset="0"/>
                        </a:rPr>
                        <a:t>Arabic</a:t>
                      </a:r>
                    </a:p>
                  </a:txBody>
                  <a:tcPr marT="45724" marB="45724" anchor="b"/>
                </a:tc>
                <a:tc>
                  <a:txBody>
                    <a:bodyPr/>
                    <a:lstStyle/>
                    <a:p>
                      <a:pPr algn="l"/>
                      <a:r>
                        <a:rPr lang="en-US" sz="1800" dirty="0">
                          <a:latin typeface="Calibri" pitchFamily="34" charset="0"/>
                          <a:cs typeface="Times New Roman" pitchFamily="18" charset="0"/>
                        </a:rPr>
                        <a:t>Gregorian Calendar</a:t>
                      </a:r>
                    </a:p>
                  </a:txBody>
                  <a:tcPr marT="45724" marB="45724" anchor="b"/>
                </a:tc>
                <a:tc>
                  <a:txBody>
                    <a:bodyPr/>
                    <a:lstStyle/>
                    <a:p>
                      <a:pPr algn="l"/>
                      <a:r>
                        <a:rPr lang="en-US" sz="1800" dirty="0">
                          <a:latin typeface="Calibri" pitchFamily="34" charset="0"/>
                          <a:cs typeface="Times New Roman" pitchFamily="18" charset="0"/>
                        </a:rPr>
                        <a:t>Event</a:t>
                      </a:r>
                    </a:p>
                  </a:txBody>
                  <a:tcPr marT="45724" marB="45724" anchor="b"/>
                </a:tc>
                <a:extLst>
                  <a:ext uri="{0D108BD9-81ED-4DB2-BD59-A6C34878D82A}">
                    <a16:rowId xmlns:a16="http://schemas.microsoft.com/office/drawing/2014/main" val="10000"/>
                  </a:ext>
                </a:extLst>
              </a:tr>
              <a:tr h="380197">
                <a:tc>
                  <a:txBody>
                    <a:bodyPr/>
                    <a:lstStyle/>
                    <a:p>
                      <a:r>
                        <a:rPr lang="en-US" sz="2000" dirty="0" err="1">
                          <a:latin typeface="Calibri" pitchFamily="34" charset="0"/>
                        </a:rPr>
                        <a:t>Thoout</a:t>
                      </a:r>
                      <a:endParaRPr lang="en-US" sz="2000" dirty="0">
                        <a:latin typeface="Calibri" pitchFamily="34" charset="0"/>
                      </a:endParaRPr>
                    </a:p>
                  </a:txBody>
                  <a:tcPr marT="45724" marB="45724" anchor="b"/>
                </a:tc>
                <a:tc>
                  <a:txBody>
                    <a:bodyPr/>
                    <a:lstStyle/>
                    <a:p>
                      <a:r>
                        <a:rPr lang="en-US" sz="2000" dirty="0">
                          <a:latin typeface="Calibri" pitchFamily="34" charset="0"/>
                        </a:rPr>
                        <a:t>Tout</a:t>
                      </a:r>
                    </a:p>
                  </a:txBody>
                  <a:tcPr marT="45724" marB="45724" anchor="b"/>
                </a:tc>
                <a:tc>
                  <a:txBody>
                    <a:bodyPr/>
                    <a:lstStyle/>
                    <a:p>
                      <a:pPr algn="l"/>
                      <a:r>
                        <a:rPr lang="en-US" sz="1800" dirty="0">
                          <a:latin typeface="Calibri" pitchFamily="34" charset="0"/>
                        </a:rPr>
                        <a:t>Sept 11/12 – Oct 9/10</a:t>
                      </a:r>
                    </a:p>
                  </a:txBody>
                  <a:tcPr marT="45724" marB="45724" anchor="b"/>
                </a:tc>
                <a:tc>
                  <a:txBody>
                    <a:bodyPr/>
                    <a:lstStyle/>
                    <a:p>
                      <a:pPr algn="l"/>
                      <a:r>
                        <a:rPr lang="en-US" sz="1800" dirty="0" err="1">
                          <a:latin typeface="Calibri" pitchFamily="34" charset="0"/>
                        </a:rPr>
                        <a:t>Nayrouz</a:t>
                      </a:r>
                      <a:endParaRPr lang="en-US" sz="1800" dirty="0">
                        <a:latin typeface="Calibri" pitchFamily="34" charset="0"/>
                      </a:endParaRPr>
                    </a:p>
                  </a:txBody>
                  <a:tcPr marT="45724" marB="45724" anchor="b"/>
                </a:tc>
                <a:extLst>
                  <a:ext uri="{0D108BD9-81ED-4DB2-BD59-A6C34878D82A}">
                    <a16:rowId xmlns:a16="http://schemas.microsoft.com/office/drawing/2014/main" val="10001"/>
                  </a:ext>
                </a:extLst>
              </a:tr>
              <a:tr h="380197">
                <a:tc>
                  <a:txBody>
                    <a:bodyPr/>
                    <a:lstStyle/>
                    <a:p>
                      <a:r>
                        <a:rPr lang="en-US" sz="2000" dirty="0" err="1">
                          <a:latin typeface="Calibri" pitchFamily="34" charset="0"/>
                        </a:rPr>
                        <a:t>Paope</a:t>
                      </a:r>
                      <a:endParaRPr lang="en-US" sz="2000" dirty="0">
                        <a:latin typeface="Calibri" pitchFamily="34" charset="0"/>
                      </a:endParaRPr>
                    </a:p>
                  </a:txBody>
                  <a:tcPr marT="45724" marB="45724" anchor="b"/>
                </a:tc>
                <a:tc>
                  <a:txBody>
                    <a:bodyPr/>
                    <a:lstStyle/>
                    <a:p>
                      <a:r>
                        <a:rPr lang="en-US" sz="2000" dirty="0" err="1">
                          <a:latin typeface="Calibri" pitchFamily="34" charset="0"/>
                        </a:rPr>
                        <a:t>Babah</a:t>
                      </a:r>
                      <a:endParaRPr lang="en-US" sz="2000" dirty="0">
                        <a:latin typeface="Calibri" pitchFamily="34" charset="0"/>
                      </a:endParaRPr>
                    </a:p>
                  </a:txBody>
                  <a:tcPr marT="45724" marB="45724" anchor="b"/>
                </a:tc>
                <a:tc>
                  <a:txBody>
                    <a:bodyPr/>
                    <a:lstStyle/>
                    <a:p>
                      <a:pPr algn="l"/>
                      <a:r>
                        <a:rPr lang="en-US" sz="1800" dirty="0">
                          <a:latin typeface="Calibri" pitchFamily="34" charset="0"/>
                        </a:rPr>
                        <a:t>Oct</a:t>
                      </a:r>
                      <a:r>
                        <a:rPr lang="en-US" sz="1800" baseline="0" dirty="0">
                          <a:latin typeface="Calibri" pitchFamily="34" charset="0"/>
                        </a:rPr>
                        <a:t> 11/12 – Nov 9/10</a:t>
                      </a:r>
                      <a:endParaRPr lang="en-US" sz="1800" dirty="0">
                        <a:latin typeface="Calibri" pitchFamily="34" charset="0"/>
                      </a:endParaRPr>
                    </a:p>
                  </a:txBody>
                  <a:tcPr marT="45724" marB="45724" anchor="b"/>
                </a:tc>
                <a:tc>
                  <a:txBody>
                    <a:bodyPr/>
                    <a:lstStyle/>
                    <a:p>
                      <a:pPr algn="l"/>
                      <a:endParaRPr lang="en-US" sz="1800" dirty="0">
                        <a:latin typeface="Calibri" pitchFamily="34" charset="0"/>
                      </a:endParaRPr>
                    </a:p>
                  </a:txBody>
                  <a:tcPr marT="45724" marB="45724" anchor="b"/>
                </a:tc>
                <a:extLst>
                  <a:ext uri="{0D108BD9-81ED-4DB2-BD59-A6C34878D82A}">
                    <a16:rowId xmlns:a16="http://schemas.microsoft.com/office/drawing/2014/main" val="10002"/>
                  </a:ext>
                </a:extLst>
              </a:tr>
              <a:tr h="380197">
                <a:tc>
                  <a:txBody>
                    <a:bodyPr/>
                    <a:lstStyle/>
                    <a:p>
                      <a:r>
                        <a:rPr lang="en-US" sz="2000" dirty="0" err="1">
                          <a:latin typeface="Calibri" pitchFamily="34" charset="0"/>
                        </a:rPr>
                        <a:t>Hathor</a:t>
                      </a:r>
                      <a:endParaRPr lang="en-US" sz="2000" dirty="0">
                        <a:latin typeface="Calibri" pitchFamily="34" charset="0"/>
                      </a:endParaRPr>
                    </a:p>
                  </a:txBody>
                  <a:tcPr marT="45724" marB="45724" anchor="b"/>
                </a:tc>
                <a:tc>
                  <a:txBody>
                    <a:bodyPr/>
                    <a:lstStyle/>
                    <a:p>
                      <a:r>
                        <a:rPr lang="en-US" sz="2000" dirty="0" err="1">
                          <a:latin typeface="Calibri" pitchFamily="34" charset="0"/>
                        </a:rPr>
                        <a:t>Hatour</a:t>
                      </a:r>
                      <a:endParaRPr lang="en-US" sz="2000" dirty="0">
                        <a:latin typeface="Calibri" pitchFamily="34" charset="0"/>
                      </a:endParaRPr>
                    </a:p>
                  </a:txBody>
                  <a:tcPr marT="45724" marB="45724" anchor="b"/>
                </a:tc>
                <a:tc>
                  <a:txBody>
                    <a:bodyPr/>
                    <a:lstStyle/>
                    <a:p>
                      <a:pPr algn="l"/>
                      <a:r>
                        <a:rPr lang="en-US" sz="1800" dirty="0">
                          <a:latin typeface="Calibri" pitchFamily="34" charset="0"/>
                        </a:rPr>
                        <a:t>Nov 10/11 – Dec 9/10</a:t>
                      </a:r>
                    </a:p>
                  </a:txBody>
                  <a:tcPr marT="45724" marB="45724" anchor="b"/>
                </a:tc>
                <a:tc>
                  <a:txBody>
                    <a:bodyPr/>
                    <a:lstStyle/>
                    <a:p>
                      <a:pPr algn="l"/>
                      <a:endParaRPr lang="en-US" sz="1800" dirty="0">
                        <a:latin typeface="Calibri" pitchFamily="34" charset="0"/>
                      </a:endParaRPr>
                    </a:p>
                  </a:txBody>
                  <a:tcPr marT="45724" marB="45724" anchor="b"/>
                </a:tc>
                <a:extLst>
                  <a:ext uri="{0D108BD9-81ED-4DB2-BD59-A6C34878D82A}">
                    <a16:rowId xmlns:a16="http://schemas.microsoft.com/office/drawing/2014/main" val="10003"/>
                  </a:ext>
                </a:extLst>
              </a:tr>
              <a:tr h="380197">
                <a:tc>
                  <a:txBody>
                    <a:bodyPr/>
                    <a:lstStyle/>
                    <a:p>
                      <a:r>
                        <a:rPr lang="en-US" sz="2000" dirty="0" err="1">
                          <a:latin typeface="Calibri" pitchFamily="34" charset="0"/>
                        </a:rPr>
                        <a:t>Koiahk</a:t>
                      </a:r>
                      <a:endParaRPr lang="en-US" sz="2000" dirty="0">
                        <a:latin typeface="Calibri" pitchFamily="34" charset="0"/>
                      </a:endParaRPr>
                    </a:p>
                  </a:txBody>
                  <a:tcPr marT="45724" marB="45724" anchor="b"/>
                </a:tc>
                <a:tc>
                  <a:txBody>
                    <a:bodyPr/>
                    <a:lstStyle/>
                    <a:p>
                      <a:r>
                        <a:rPr lang="en-US" sz="2000" dirty="0" err="1">
                          <a:latin typeface="Calibri" pitchFamily="34" charset="0"/>
                        </a:rPr>
                        <a:t>Kiahk</a:t>
                      </a:r>
                      <a:endParaRPr lang="en-US" sz="2000" dirty="0">
                        <a:latin typeface="Calibri" pitchFamily="34" charset="0"/>
                      </a:endParaRPr>
                    </a:p>
                  </a:txBody>
                  <a:tcPr marT="45724" marB="45724" anchor="b"/>
                </a:tc>
                <a:tc>
                  <a:txBody>
                    <a:bodyPr/>
                    <a:lstStyle/>
                    <a:p>
                      <a:pPr algn="l"/>
                      <a:r>
                        <a:rPr lang="en-US" sz="1800" dirty="0">
                          <a:latin typeface="Calibri" pitchFamily="34" charset="0"/>
                        </a:rPr>
                        <a:t>Dec 10/11 – Jan 8/9</a:t>
                      </a:r>
                    </a:p>
                  </a:txBody>
                  <a:tcPr marT="45724" marB="45724" anchor="b"/>
                </a:tc>
                <a:tc>
                  <a:txBody>
                    <a:bodyPr/>
                    <a:lstStyle/>
                    <a:p>
                      <a:pPr algn="l"/>
                      <a:r>
                        <a:rPr lang="en-US" sz="1800" dirty="0">
                          <a:latin typeface="Calibri" pitchFamily="34" charset="0"/>
                        </a:rPr>
                        <a:t>Nativity Fast</a:t>
                      </a:r>
                    </a:p>
                  </a:txBody>
                  <a:tcPr marT="45724" marB="45724" anchor="b"/>
                </a:tc>
                <a:extLst>
                  <a:ext uri="{0D108BD9-81ED-4DB2-BD59-A6C34878D82A}">
                    <a16:rowId xmlns:a16="http://schemas.microsoft.com/office/drawing/2014/main" val="10004"/>
                  </a:ext>
                </a:extLst>
              </a:tr>
              <a:tr h="380197">
                <a:tc>
                  <a:txBody>
                    <a:bodyPr/>
                    <a:lstStyle/>
                    <a:p>
                      <a:r>
                        <a:rPr lang="en-US" sz="2000" dirty="0" err="1">
                          <a:latin typeface="Calibri" pitchFamily="34" charset="0"/>
                        </a:rPr>
                        <a:t>Tobe</a:t>
                      </a:r>
                      <a:endParaRPr lang="en-US" sz="2000" dirty="0">
                        <a:latin typeface="Calibri" pitchFamily="34" charset="0"/>
                      </a:endParaRPr>
                    </a:p>
                  </a:txBody>
                  <a:tcPr marT="45724" marB="45724" anchor="b"/>
                </a:tc>
                <a:tc>
                  <a:txBody>
                    <a:bodyPr/>
                    <a:lstStyle/>
                    <a:p>
                      <a:r>
                        <a:rPr lang="en-US" sz="2000" dirty="0" err="1">
                          <a:latin typeface="Calibri" pitchFamily="34" charset="0"/>
                        </a:rPr>
                        <a:t>Tubah</a:t>
                      </a:r>
                      <a:endParaRPr lang="en-US" sz="2000" dirty="0">
                        <a:latin typeface="Calibri" pitchFamily="34" charset="0"/>
                      </a:endParaRPr>
                    </a:p>
                  </a:txBody>
                  <a:tcPr marT="45724" marB="45724" anchor="b"/>
                </a:tc>
                <a:tc>
                  <a:txBody>
                    <a:bodyPr/>
                    <a:lstStyle/>
                    <a:p>
                      <a:pPr algn="l"/>
                      <a:r>
                        <a:rPr lang="en-US" sz="1800" dirty="0">
                          <a:latin typeface="Calibri" pitchFamily="34" charset="0"/>
                        </a:rPr>
                        <a:t>Jan 9/10 –</a:t>
                      </a:r>
                      <a:r>
                        <a:rPr lang="en-US" sz="1800" baseline="0" dirty="0">
                          <a:latin typeface="Calibri" pitchFamily="34" charset="0"/>
                        </a:rPr>
                        <a:t> Feb 7/8</a:t>
                      </a:r>
                      <a:endParaRPr lang="en-US" sz="1800" dirty="0">
                        <a:latin typeface="Calibri" pitchFamily="34" charset="0"/>
                      </a:endParaRPr>
                    </a:p>
                  </a:txBody>
                  <a:tcPr marT="45724" marB="45724" anchor="b"/>
                </a:tc>
                <a:tc>
                  <a:txBody>
                    <a:bodyPr/>
                    <a:lstStyle/>
                    <a:p>
                      <a:pPr algn="l"/>
                      <a:r>
                        <a:rPr lang="en-US" sz="1800" dirty="0">
                          <a:latin typeface="Calibri" pitchFamily="34" charset="0"/>
                        </a:rPr>
                        <a:t>Nativity, </a:t>
                      </a:r>
                      <a:r>
                        <a:rPr lang="en-US" sz="1800" dirty="0" err="1">
                          <a:latin typeface="Calibri" pitchFamily="34" charset="0"/>
                        </a:rPr>
                        <a:t>Theoph</a:t>
                      </a:r>
                      <a:r>
                        <a:rPr lang="en-US" sz="1800" dirty="0">
                          <a:latin typeface="Calibri" pitchFamily="34" charset="0"/>
                        </a:rPr>
                        <a:t>.</a:t>
                      </a:r>
                    </a:p>
                  </a:txBody>
                  <a:tcPr marT="45724" marB="45724" anchor="b"/>
                </a:tc>
                <a:extLst>
                  <a:ext uri="{0D108BD9-81ED-4DB2-BD59-A6C34878D82A}">
                    <a16:rowId xmlns:a16="http://schemas.microsoft.com/office/drawing/2014/main" val="10005"/>
                  </a:ext>
                </a:extLst>
              </a:tr>
              <a:tr h="380197">
                <a:tc>
                  <a:txBody>
                    <a:bodyPr/>
                    <a:lstStyle/>
                    <a:p>
                      <a:r>
                        <a:rPr lang="en-US" sz="2000" dirty="0" err="1">
                          <a:latin typeface="Calibri" pitchFamily="34" charset="0"/>
                        </a:rPr>
                        <a:t>Meshir</a:t>
                      </a:r>
                      <a:endParaRPr lang="en-US" sz="2000" dirty="0">
                        <a:latin typeface="Calibri" pitchFamily="34" charset="0"/>
                      </a:endParaRPr>
                    </a:p>
                  </a:txBody>
                  <a:tcPr marT="45724" marB="45724" anchor="b"/>
                </a:tc>
                <a:tc>
                  <a:txBody>
                    <a:bodyPr/>
                    <a:lstStyle/>
                    <a:p>
                      <a:r>
                        <a:rPr lang="en-US" sz="2000" dirty="0" err="1">
                          <a:latin typeface="Calibri" pitchFamily="34" charset="0"/>
                        </a:rPr>
                        <a:t>Amshir</a:t>
                      </a:r>
                      <a:endParaRPr lang="en-US" sz="2000" dirty="0">
                        <a:latin typeface="Calibri" pitchFamily="34" charset="0"/>
                      </a:endParaRPr>
                    </a:p>
                  </a:txBody>
                  <a:tcPr marT="45724" marB="45724" anchor="b"/>
                </a:tc>
                <a:tc>
                  <a:txBody>
                    <a:bodyPr/>
                    <a:lstStyle/>
                    <a:p>
                      <a:pPr algn="l"/>
                      <a:r>
                        <a:rPr lang="en-US" sz="1800" dirty="0">
                          <a:latin typeface="Calibri" pitchFamily="34" charset="0"/>
                        </a:rPr>
                        <a:t>Feb 8/9 – Mar</a:t>
                      </a:r>
                      <a:r>
                        <a:rPr lang="en-US" sz="1800" baseline="0" dirty="0">
                          <a:latin typeface="Calibri" pitchFamily="34" charset="0"/>
                        </a:rPr>
                        <a:t> 9</a:t>
                      </a:r>
                      <a:endParaRPr lang="en-US" sz="1800" dirty="0">
                        <a:latin typeface="Calibri" pitchFamily="34" charset="0"/>
                      </a:endParaRPr>
                    </a:p>
                  </a:txBody>
                  <a:tcPr marT="45724" marB="45724" anchor="b"/>
                </a:tc>
                <a:tc>
                  <a:txBody>
                    <a:bodyPr/>
                    <a:lstStyle/>
                    <a:p>
                      <a:pPr algn="l"/>
                      <a:r>
                        <a:rPr lang="en-US" sz="1800" dirty="0">
                          <a:latin typeface="Calibri" pitchFamily="34" charset="0"/>
                        </a:rPr>
                        <a:t>Great Fast</a:t>
                      </a:r>
                    </a:p>
                  </a:txBody>
                  <a:tcPr marT="45724" marB="45724" anchor="b"/>
                </a:tc>
                <a:extLst>
                  <a:ext uri="{0D108BD9-81ED-4DB2-BD59-A6C34878D82A}">
                    <a16:rowId xmlns:a16="http://schemas.microsoft.com/office/drawing/2014/main" val="10006"/>
                  </a:ext>
                </a:extLst>
              </a:tr>
              <a:tr h="380197">
                <a:tc>
                  <a:txBody>
                    <a:bodyPr/>
                    <a:lstStyle/>
                    <a:p>
                      <a:r>
                        <a:rPr lang="en-US" sz="2000" dirty="0" err="1">
                          <a:latin typeface="Calibri" pitchFamily="34" charset="0"/>
                        </a:rPr>
                        <a:t>Paremhotep</a:t>
                      </a:r>
                      <a:endParaRPr lang="en-US" sz="2000" dirty="0">
                        <a:latin typeface="Calibri" pitchFamily="34" charset="0"/>
                      </a:endParaRPr>
                    </a:p>
                  </a:txBody>
                  <a:tcPr marT="45724" marB="45724" anchor="b"/>
                </a:tc>
                <a:tc>
                  <a:txBody>
                    <a:bodyPr/>
                    <a:lstStyle/>
                    <a:p>
                      <a:r>
                        <a:rPr lang="en-US" sz="2000" dirty="0" err="1">
                          <a:latin typeface="Calibri" pitchFamily="34" charset="0"/>
                        </a:rPr>
                        <a:t>Baramhat</a:t>
                      </a:r>
                      <a:endParaRPr lang="en-US" sz="2000" dirty="0">
                        <a:latin typeface="Calibri" pitchFamily="34" charset="0"/>
                      </a:endParaRPr>
                    </a:p>
                  </a:txBody>
                  <a:tcPr marT="45724" marB="45724" anchor="b"/>
                </a:tc>
                <a:tc>
                  <a:txBody>
                    <a:bodyPr/>
                    <a:lstStyle/>
                    <a:p>
                      <a:pPr algn="l"/>
                      <a:r>
                        <a:rPr lang="en-US" sz="1800" dirty="0">
                          <a:latin typeface="Calibri" pitchFamily="34" charset="0"/>
                        </a:rPr>
                        <a:t>Mar 10 – April 8</a:t>
                      </a:r>
                    </a:p>
                  </a:txBody>
                  <a:tcPr marT="45724" marB="45724" anchor="b"/>
                </a:tc>
                <a:tc>
                  <a:txBody>
                    <a:bodyPr/>
                    <a:lstStyle/>
                    <a:p>
                      <a:pPr algn="l"/>
                      <a:r>
                        <a:rPr lang="en-US" sz="1800" dirty="0">
                          <a:latin typeface="Calibri" pitchFamily="34" charset="0"/>
                        </a:rPr>
                        <a:t>Great Fast</a:t>
                      </a:r>
                    </a:p>
                  </a:txBody>
                  <a:tcPr marT="45724" marB="45724" anchor="b"/>
                </a:tc>
                <a:extLst>
                  <a:ext uri="{0D108BD9-81ED-4DB2-BD59-A6C34878D82A}">
                    <a16:rowId xmlns:a16="http://schemas.microsoft.com/office/drawing/2014/main" val="10007"/>
                  </a:ext>
                </a:extLst>
              </a:tr>
              <a:tr h="380197">
                <a:tc>
                  <a:txBody>
                    <a:bodyPr/>
                    <a:lstStyle/>
                    <a:p>
                      <a:r>
                        <a:rPr lang="en-US" sz="2000" dirty="0" err="1">
                          <a:latin typeface="Calibri" pitchFamily="34" charset="0"/>
                        </a:rPr>
                        <a:t>Parmoute</a:t>
                      </a:r>
                      <a:endParaRPr lang="en-US" sz="2000" dirty="0">
                        <a:latin typeface="Calibri" pitchFamily="34" charset="0"/>
                      </a:endParaRPr>
                    </a:p>
                  </a:txBody>
                  <a:tcPr marT="45724" marB="45724" anchor="b"/>
                </a:tc>
                <a:tc>
                  <a:txBody>
                    <a:bodyPr/>
                    <a:lstStyle/>
                    <a:p>
                      <a:r>
                        <a:rPr lang="en-US" sz="2000" dirty="0" err="1">
                          <a:latin typeface="Calibri" pitchFamily="34" charset="0"/>
                        </a:rPr>
                        <a:t>Baramoudah</a:t>
                      </a:r>
                      <a:endParaRPr lang="en-US" sz="2000" dirty="0">
                        <a:latin typeface="Calibri" pitchFamily="34" charset="0"/>
                      </a:endParaRPr>
                    </a:p>
                  </a:txBody>
                  <a:tcPr marT="45724" marB="45724" anchor="b"/>
                </a:tc>
                <a:tc>
                  <a:txBody>
                    <a:bodyPr/>
                    <a:lstStyle/>
                    <a:p>
                      <a:pPr algn="l"/>
                      <a:r>
                        <a:rPr lang="en-US" sz="1800" dirty="0">
                          <a:latin typeface="Calibri" pitchFamily="34" charset="0"/>
                        </a:rPr>
                        <a:t>April 9 – May</a:t>
                      </a:r>
                      <a:r>
                        <a:rPr lang="en-US" sz="1800" baseline="0" dirty="0">
                          <a:latin typeface="Calibri" pitchFamily="34" charset="0"/>
                        </a:rPr>
                        <a:t> 8</a:t>
                      </a:r>
                      <a:endParaRPr lang="en-US" sz="1800" dirty="0">
                        <a:latin typeface="Calibri" pitchFamily="34" charset="0"/>
                      </a:endParaRPr>
                    </a:p>
                  </a:txBody>
                  <a:tcPr marT="45724" marB="45724" anchor="b"/>
                </a:tc>
                <a:tc>
                  <a:txBody>
                    <a:bodyPr/>
                    <a:lstStyle/>
                    <a:p>
                      <a:pPr algn="l"/>
                      <a:r>
                        <a:rPr lang="en-US" sz="1800" dirty="0">
                          <a:latin typeface="Calibri" pitchFamily="34" charset="0"/>
                        </a:rPr>
                        <a:t>Great Fast</a:t>
                      </a:r>
                    </a:p>
                  </a:txBody>
                  <a:tcPr marT="45724" marB="45724" anchor="b"/>
                </a:tc>
                <a:extLst>
                  <a:ext uri="{0D108BD9-81ED-4DB2-BD59-A6C34878D82A}">
                    <a16:rowId xmlns:a16="http://schemas.microsoft.com/office/drawing/2014/main" val="10008"/>
                  </a:ext>
                </a:extLst>
              </a:tr>
              <a:tr h="380197">
                <a:tc>
                  <a:txBody>
                    <a:bodyPr/>
                    <a:lstStyle/>
                    <a:p>
                      <a:r>
                        <a:rPr lang="en-US" sz="2000" dirty="0" err="1">
                          <a:latin typeface="Calibri" pitchFamily="34" charset="0"/>
                        </a:rPr>
                        <a:t>Pashons</a:t>
                      </a:r>
                      <a:endParaRPr lang="en-US" sz="2000" dirty="0">
                        <a:latin typeface="Calibri" pitchFamily="34" charset="0"/>
                      </a:endParaRPr>
                    </a:p>
                  </a:txBody>
                  <a:tcPr marT="45724" marB="45724" anchor="b"/>
                </a:tc>
                <a:tc>
                  <a:txBody>
                    <a:bodyPr/>
                    <a:lstStyle/>
                    <a:p>
                      <a:r>
                        <a:rPr lang="en-US" sz="2000" dirty="0" err="1">
                          <a:latin typeface="Calibri" pitchFamily="34" charset="0"/>
                        </a:rPr>
                        <a:t>Bashans</a:t>
                      </a:r>
                      <a:endParaRPr lang="en-US" sz="2000" dirty="0">
                        <a:latin typeface="Calibri" pitchFamily="34" charset="0"/>
                      </a:endParaRPr>
                    </a:p>
                  </a:txBody>
                  <a:tcPr marT="45724" marB="45724" anchor="b"/>
                </a:tc>
                <a:tc>
                  <a:txBody>
                    <a:bodyPr/>
                    <a:lstStyle/>
                    <a:p>
                      <a:pPr algn="l"/>
                      <a:r>
                        <a:rPr lang="en-US" sz="1800" dirty="0">
                          <a:latin typeface="Calibri" pitchFamily="34" charset="0"/>
                        </a:rPr>
                        <a:t>May 9 – June 7</a:t>
                      </a:r>
                    </a:p>
                  </a:txBody>
                  <a:tcPr marT="45724" marB="45724" anchor="b"/>
                </a:tc>
                <a:tc>
                  <a:txBody>
                    <a:bodyPr/>
                    <a:lstStyle/>
                    <a:p>
                      <a:pPr algn="l"/>
                      <a:r>
                        <a:rPr lang="en-US" sz="1800" dirty="0">
                          <a:latin typeface="Calibri" pitchFamily="34" charset="0"/>
                        </a:rPr>
                        <a:t>Great Fast/Pent.</a:t>
                      </a:r>
                    </a:p>
                  </a:txBody>
                  <a:tcPr marT="45724" marB="45724" anchor="b"/>
                </a:tc>
                <a:extLst>
                  <a:ext uri="{0D108BD9-81ED-4DB2-BD59-A6C34878D82A}">
                    <a16:rowId xmlns:a16="http://schemas.microsoft.com/office/drawing/2014/main" val="10009"/>
                  </a:ext>
                </a:extLst>
              </a:tr>
              <a:tr h="380197">
                <a:tc>
                  <a:txBody>
                    <a:bodyPr/>
                    <a:lstStyle/>
                    <a:p>
                      <a:r>
                        <a:rPr lang="en-US" sz="2000" dirty="0" err="1">
                          <a:latin typeface="Calibri" pitchFamily="34" charset="0"/>
                        </a:rPr>
                        <a:t>Paone</a:t>
                      </a:r>
                      <a:endParaRPr lang="en-US" sz="2000" dirty="0">
                        <a:latin typeface="Calibri" pitchFamily="34" charset="0"/>
                      </a:endParaRPr>
                    </a:p>
                  </a:txBody>
                  <a:tcPr marT="45724" marB="45724" anchor="b"/>
                </a:tc>
                <a:tc>
                  <a:txBody>
                    <a:bodyPr/>
                    <a:lstStyle/>
                    <a:p>
                      <a:r>
                        <a:rPr lang="en-US" sz="2000" dirty="0" err="1">
                          <a:latin typeface="Calibri" pitchFamily="34" charset="0"/>
                        </a:rPr>
                        <a:t>Baounah</a:t>
                      </a:r>
                      <a:endParaRPr lang="en-US" sz="2000" dirty="0">
                        <a:latin typeface="Calibri" pitchFamily="34" charset="0"/>
                      </a:endParaRPr>
                    </a:p>
                  </a:txBody>
                  <a:tcPr marT="45724" marB="45724" anchor="b"/>
                </a:tc>
                <a:tc>
                  <a:txBody>
                    <a:bodyPr/>
                    <a:lstStyle/>
                    <a:p>
                      <a:pPr algn="l"/>
                      <a:r>
                        <a:rPr lang="en-US" sz="1800" dirty="0">
                          <a:latin typeface="Calibri" pitchFamily="34" charset="0"/>
                        </a:rPr>
                        <a:t>June 8 – July 7</a:t>
                      </a:r>
                    </a:p>
                  </a:txBody>
                  <a:tcPr marT="45724" marB="45724" anchor="b"/>
                </a:tc>
                <a:tc>
                  <a:txBody>
                    <a:bodyPr/>
                    <a:lstStyle/>
                    <a:p>
                      <a:pPr algn="l"/>
                      <a:r>
                        <a:rPr lang="en-US" sz="1800" dirty="0">
                          <a:latin typeface="Calibri" pitchFamily="34" charset="0"/>
                        </a:rPr>
                        <a:t>Pent./</a:t>
                      </a:r>
                      <a:r>
                        <a:rPr lang="en-US" sz="1800" dirty="0" err="1">
                          <a:latin typeface="Calibri" pitchFamily="34" charset="0"/>
                        </a:rPr>
                        <a:t>Apost.Fast</a:t>
                      </a:r>
                      <a:endParaRPr lang="en-US" sz="1800" dirty="0">
                        <a:latin typeface="Calibri" pitchFamily="34" charset="0"/>
                      </a:endParaRPr>
                    </a:p>
                  </a:txBody>
                  <a:tcPr marT="45724" marB="45724" anchor="b"/>
                </a:tc>
                <a:extLst>
                  <a:ext uri="{0D108BD9-81ED-4DB2-BD59-A6C34878D82A}">
                    <a16:rowId xmlns:a16="http://schemas.microsoft.com/office/drawing/2014/main" val="10010"/>
                  </a:ext>
                </a:extLst>
              </a:tr>
              <a:tr h="380197">
                <a:tc>
                  <a:txBody>
                    <a:bodyPr/>
                    <a:lstStyle/>
                    <a:p>
                      <a:r>
                        <a:rPr lang="en-US" sz="2000" dirty="0" err="1">
                          <a:latin typeface="Calibri" pitchFamily="34" charset="0"/>
                        </a:rPr>
                        <a:t>Epep</a:t>
                      </a:r>
                      <a:endParaRPr lang="en-US" sz="2000" dirty="0">
                        <a:latin typeface="Calibri" pitchFamily="34" charset="0"/>
                      </a:endParaRPr>
                    </a:p>
                  </a:txBody>
                  <a:tcPr marT="45724" marB="45724" anchor="b"/>
                </a:tc>
                <a:tc>
                  <a:txBody>
                    <a:bodyPr/>
                    <a:lstStyle/>
                    <a:p>
                      <a:r>
                        <a:rPr lang="en-US" sz="2000" dirty="0" err="1">
                          <a:latin typeface="Calibri" pitchFamily="34" charset="0"/>
                        </a:rPr>
                        <a:t>Abib</a:t>
                      </a:r>
                      <a:endParaRPr lang="en-US" sz="2000" dirty="0">
                        <a:latin typeface="Calibri" pitchFamily="34" charset="0"/>
                      </a:endParaRPr>
                    </a:p>
                  </a:txBody>
                  <a:tcPr marT="45724" marB="45724" anchor="b"/>
                </a:tc>
                <a:tc>
                  <a:txBody>
                    <a:bodyPr/>
                    <a:lstStyle/>
                    <a:p>
                      <a:pPr algn="l"/>
                      <a:r>
                        <a:rPr lang="en-US" sz="1800" dirty="0">
                          <a:latin typeface="Calibri" pitchFamily="34" charset="0"/>
                        </a:rPr>
                        <a:t>July 8 – Aug 6</a:t>
                      </a:r>
                    </a:p>
                  </a:txBody>
                  <a:tcPr marT="45724" marB="45724" anchor="b"/>
                </a:tc>
                <a:tc>
                  <a:txBody>
                    <a:bodyPr/>
                    <a:lstStyle/>
                    <a:p>
                      <a:pPr algn="l"/>
                      <a:endParaRPr lang="en-US" sz="1800" dirty="0">
                        <a:latin typeface="Calibri" pitchFamily="34" charset="0"/>
                      </a:endParaRPr>
                    </a:p>
                  </a:txBody>
                  <a:tcPr marT="45724" marB="45724" anchor="b"/>
                </a:tc>
                <a:extLst>
                  <a:ext uri="{0D108BD9-81ED-4DB2-BD59-A6C34878D82A}">
                    <a16:rowId xmlns:a16="http://schemas.microsoft.com/office/drawing/2014/main" val="10011"/>
                  </a:ext>
                </a:extLst>
              </a:tr>
              <a:tr h="380197">
                <a:tc>
                  <a:txBody>
                    <a:bodyPr/>
                    <a:lstStyle/>
                    <a:p>
                      <a:r>
                        <a:rPr lang="en-US" sz="2000" dirty="0" err="1">
                          <a:latin typeface="Calibri" pitchFamily="34" charset="0"/>
                        </a:rPr>
                        <a:t>Mesore</a:t>
                      </a:r>
                      <a:endParaRPr lang="en-US" sz="2000" dirty="0">
                        <a:latin typeface="Calibri" pitchFamily="34" charset="0"/>
                      </a:endParaRPr>
                    </a:p>
                  </a:txBody>
                  <a:tcPr marT="45724" marB="45724" anchor="b"/>
                </a:tc>
                <a:tc>
                  <a:txBody>
                    <a:bodyPr/>
                    <a:lstStyle/>
                    <a:p>
                      <a:r>
                        <a:rPr lang="en-US" sz="2000" dirty="0" err="1">
                          <a:latin typeface="Calibri" pitchFamily="34" charset="0"/>
                        </a:rPr>
                        <a:t>Misra</a:t>
                      </a:r>
                      <a:endParaRPr lang="en-US" sz="2000" dirty="0">
                        <a:latin typeface="Calibri" pitchFamily="34" charset="0"/>
                      </a:endParaRPr>
                    </a:p>
                  </a:txBody>
                  <a:tcPr marT="45724" marB="45724" anchor="b"/>
                </a:tc>
                <a:tc>
                  <a:txBody>
                    <a:bodyPr/>
                    <a:lstStyle/>
                    <a:p>
                      <a:pPr algn="l"/>
                      <a:r>
                        <a:rPr lang="en-US" sz="1800" dirty="0">
                          <a:latin typeface="Calibri" pitchFamily="34" charset="0"/>
                        </a:rPr>
                        <a:t>Aug 7 – Sept 5</a:t>
                      </a:r>
                    </a:p>
                  </a:txBody>
                  <a:tcPr marT="45724" marB="45724" anchor="b"/>
                </a:tc>
                <a:tc>
                  <a:txBody>
                    <a:bodyPr/>
                    <a:lstStyle/>
                    <a:p>
                      <a:pPr algn="l"/>
                      <a:r>
                        <a:rPr lang="en-US" sz="1800" dirty="0">
                          <a:latin typeface="Calibri" pitchFamily="34" charset="0"/>
                        </a:rPr>
                        <a:t>St. Mary’s Fast</a:t>
                      </a:r>
                    </a:p>
                  </a:txBody>
                  <a:tcPr marT="45724" marB="45724" anchor="b"/>
                </a:tc>
                <a:extLst>
                  <a:ext uri="{0D108BD9-81ED-4DB2-BD59-A6C34878D82A}">
                    <a16:rowId xmlns:a16="http://schemas.microsoft.com/office/drawing/2014/main" val="10012"/>
                  </a:ext>
                </a:extLst>
              </a:tr>
              <a:tr h="657602">
                <a:tc>
                  <a:txBody>
                    <a:bodyPr/>
                    <a:lstStyle/>
                    <a:p>
                      <a:r>
                        <a:rPr lang="en-US" sz="2000" dirty="0">
                          <a:latin typeface="Calibri" pitchFamily="34" charset="0"/>
                        </a:rPr>
                        <a:t>Pi-</a:t>
                      </a:r>
                      <a:r>
                        <a:rPr lang="en-US" sz="2000" dirty="0" err="1">
                          <a:latin typeface="Calibri" pitchFamily="34" charset="0"/>
                        </a:rPr>
                        <a:t>koji</a:t>
                      </a:r>
                      <a:r>
                        <a:rPr lang="en-US" sz="2000" baseline="0" dirty="0">
                          <a:latin typeface="Calibri" pitchFamily="34" charset="0"/>
                        </a:rPr>
                        <a:t> </a:t>
                      </a:r>
                      <a:br>
                        <a:rPr lang="en-US" sz="2000" baseline="0" dirty="0">
                          <a:latin typeface="Calibri" pitchFamily="34" charset="0"/>
                        </a:rPr>
                      </a:br>
                      <a:r>
                        <a:rPr lang="en-US" sz="2000" baseline="0" dirty="0">
                          <a:latin typeface="Calibri" pitchFamily="34" charset="0"/>
                        </a:rPr>
                        <a:t>en-a-</a:t>
                      </a:r>
                      <a:r>
                        <a:rPr lang="en-US" sz="2000" baseline="0" dirty="0" err="1">
                          <a:latin typeface="Calibri" pitchFamily="34" charset="0"/>
                        </a:rPr>
                        <a:t>vot</a:t>
                      </a:r>
                      <a:endParaRPr lang="en-US" sz="2000" dirty="0">
                        <a:latin typeface="Calibri" pitchFamily="34" charset="0"/>
                      </a:endParaRPr>
                    </a:p>
                  </a:txBody>
                  <a:tcPr marT="45724" marB="45724" anchor="b"/>
                </a:tc>
                <a:tc>
                  <a:txBody>
                    <a:bodyPr/>
                    <a:lstStyle/>
                    <a:p>
                      <a:r>
                        <a:rPr lang="en-US" sz="2000" dirty="0">
                          <a:latin typeface="Calibri" pitchFamily="34" charset="0"/>
                        </a:rPr>
                        <a:t>Al-</a:t>
                      </a:r>
                      <a:r>
                        <a:rPr lang="en-US" sz="2000" dirty="0" err="1">
                          <a:latin typeface="Calibri" pitchFamily="34" charset="0"/>
                        </a:rPr>
                        <a:t>Nasi</a:t>
                      </a:r>
                      <a:endParaRPr lang="en-US" sz="2000" dirty="0">
                        <a:latin typeface="Calibri" pitchFamily="34" charset="0"/>
                      </a:endParaRPr>
                    </a:p>
                  </a:txBody>
                  <a:tcPr marT="45724" marB="45724" anchor="b"/>
                </a:tc>
                <a:tc>
                  <a:txBody>
                    <a:bodyPr/>
                    <a:lstStyle/>
                    <a:p>
                      <a:pPr algn="l"/>
                      <a:r>
                        <a:rPr lang="en-US" sz="1800" dirty="0">
                          <a:latin typeface="Calibri" pitchFamily="34" charset="0"/>
                        </a:rPr>
                        <a:t>Sept 6 - 10</a:t>
                      </a:r>
                    </a:p>
                  </a:txBody>
                  <a:tcPr marT="45724" marB="45724" anchor="b"/>
                </a:tc>
                <a:tc>
                  <a:txBody>
                    <a:bodyPr/>
                    <a:lstStyle/>
                    <a:p>
                      <a:pPr algn="l"/>
                      <a:endParaRPr lang="en-US" sz="1800" dirty="0">
                        <a:latin typeface="Calibri" pitchFamily="34" charset="0"/>
                      </a:endParaRPr>
                    </a:p>
                  </a:txBody>
                  <a:tcPr marT="45724" marB="45724" anchor="b"/>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0027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E8E1FE8-64F4-4495-87E9-5FB26D1EE723}"/>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EEB598D3-F28D-400F-8344-93C857265A22}"/>
              </a:ext>
            </a:extLst>
          </p:cNvPr>
          <p:cNvSpPr/>
          <p:nvPr/>
        </p:nvSpPr>
        <p:spPr>
          <a:xfrm>
            <a:off x="5089280" y="3692770"/>
            <a:ext cx="4897315" cy="694592"/>
          </a:xfrm>
          <a:prstGeom prst="roundRect">
            <a:avLst>
              <a:gd name="adj" fmla="val 50000"/>
            </a:avLst>
          </a:prstGeom>
          <a:ln/>
        </p:spPr>
        <p:style>
          <a:lnRef idx="3">
            <a:schemeClr val="lt1"/>
          </a:lnRef>
          <a:fillRef idx="1">
            <a:schemeClr val="dk1"/>
          </a:fillRef>
          <a:effectRef idx="1">
            <a:schemeClr val="dk1"/>
          </a:effectRef>
          <a:fontRef idx="minor">
            <a:schemeClr val="lt1"/>
          </a:fontRef>
        </p:style>
        <p:txBody>
          <a:bodyPr rtlCol="0" anchor="ctr"/>
          <a:lstStyle/>
          <a:p>
            <a:pPr marL="0" lvl="1">
              <a:spcBef>
                <a:spcPct val="20000"/>
              </a:spcBef>
              <a:spcAft>
                <a:spcPts val="600"/>
              </a:spcAft>
              <a:buClr>
                <a:srgbClr val="DADADA"/>
              </a:buClr>
              <a:buSzPct val="70000"/>
              <a:defRPr/>
            </a:pPr>
            <a:r>
              <a:rPr lang="en-US" altLang="en-US" sz="1400" dirty="0">
                <a:solidFill>
                  <a:schemeClr val="bg1"/>
                </a:solidFill>
              </a:rPr>
              <a:t>One Sunday from the Little Month</a:t>
            </a:r>
          </a:p>
        </p:txBody>
      </p:sp>
      <p:sp>
        <p:nvSpPr>
          <p:cNvPr id="11" name="Rectangle: Rounded Corners 10">
            <a:extLst>
              <a:ext uri="{FF2B5EF4-FFF2-40B4-BE49-F238E27FC236}">
                <a16:creationId xmlns:a16="http://schemas.microsoft.com/office/drawing/2014/main" id="{1483950B-A0E8-4E1D-9AFA-6533A214A04F}"/>
              </a:ext>
            </a:extLst>
          </p:cNvPr>
          <p:cNvSpPr/>
          <p:nvPr/>
        </p:nvSpPr>
        <p:spPr>
          <a:xfrm>
            <a:off x="5089280" y="4541228"/>
            <a:ext cx="4897315" cy="694592"/>
          </a:xfrm>
          <a:prstGeom prst="roundRect">
            <a:avLst>
              <a:gd name="adj" fmla="val 50000"/>
            </a:avLst>
          </a:prstGeom>
          <a:ln/>
        </p:spPr>
        <p:style>
          <a:lnRef idx="3">
            <a:schemeClr val="lt1"/>
          </a:lnRef>
          <a:fillRef idx="1">
            <a:schemeClr val="dk1"/>
          </a:fillRef>
          <a:effectRef idx="1">
            <a:schemeClr val="dk1"/>
          </a:effectRef>
          <a:fontRef idx="minor">
            <a:schemeClr val="lt1"/>
          </a:fontRef>
        </p:style>
        <p:txBody>
          <a:bodyPr rtlCol="0" anchor="ctr"/>
          <a:lstStyle/>
          <a:p>
            <a:pPr marL="0" lvl="1">
              <a:spcBef>
                <a:spcPct val="20000"/>
              </a:spcBef>
              <a:spcAft>
                <a:spcPts val="600"/>
              </a:spcAft>
              <a:buClr>
                <a:srgbClr val="DADADA"/>
              </a:buClr>
              <a:buSzPct val="70000"/>
              <a:defRPr/>
            </a:pPr>
            <a:r>
              <a:rPr lang="en-US" altLang="en-US" sz="1400" dirty="0">
                <a:solidFill>
                  <a:schemeClr val="bg1"/>
                </a:solidFill>
              </a:rPr>
              <a:t>The fifth Sunday of any month</a:t>
            </a:r>
          </a:p>
        </p:txBody>
      </p:sp>
      <p:sp>
        <p:nvSpPr>
          <p:cNvPr id="12" name="Rectangle: Rounded Corners 11">
            <a:extLst>
              <a:ext uri="{FF2B5EF4-FFF2-40B4-BE49-F238E27FC236}">
                <a16:creationId xmlns:a16="http://schemas.microsoft.com/office/drawing/2014/main" id="{00AB8A9C-56CF-4F2D-92FF-BC6946A2E413}"/>
              </a:ext>
            </a:extLst>
          </p:cNvPr>
          <p:cNvSpPr/>
          <p:nvPr/>
        </p:nvSpPr>
        <p:spPr>
          <a:xfrm>
            <a:off x="5089280" y="5389686"/>
            <a:ext cx="4897315" cy="694592"/>
          </a:xfrm>
          <a:prstGeom prst="roundRect">
            <a:avLst>
              <a:gd name="adj" fmla="val 50000"/>
            </a:avLst>
          </a:prstGeom>
          <a:ln/>
        </p:spPr>
        <p:style>
          <a:lnRef idx="3">
            <a:schemeClr val="lt1"/>
          </a:lnRef>
          <a:fillRef idx="1">
            <a:schemeClr val="dk1"/>
          </a:fillRef>
          <a:effectRef idx="1">
            <a:schemeClr val="dk1"/>
          </a:effectRef>
          <a:fontRef idx="minor">
            <a:schemeClr val="lt1"/>
          </a:fontRef>
        </p:style>
        <p:txBody>
          <a:bodyPr rtlCol="0" anchor="ctr"/>
          <a:lstStyle/>
          <a:p>
            <a:pPr lvl="1" rtl="1"/>
            <a:r>
              <a:rPr lang="en-US" altLang="en-US" sz="1400" dirty="0">
                <a:solidFill>
                  <a:schemeClr val="bg1"/>
                </a:solidFill>
              </a:rPr>
              <a:t>All Sundays of </a:t>
            </a:r>
            <a:r>
              <a:rPr lang="en-US" altLang="en-US" sz="1400" dirty="0" err="1">
                <a:solidFill>
                  <a:schemeClr val="bg1"/>
                </a:solidFill>
              </a:rPr>
              <a:t>Baramhat</a:t>
            </a:r>
            <a:r>
              <a:rPr lang="en-US" altLang="en-US" sz="1400" dirty="0">
                <a:solidFill>
                  <a:schemeClr val="bg1"/>
                </a:solidFill>
              </a:rPr>
              <a:t>, </a:t>
            </a:r>
            <a:r>
              <a:rPr lang="en-US" altLang="en-US" sz="1400" dirty="0" err="1">
                <a:solidFill>
                  <a:schemeClr val="bg1"/>
                </a:solidFill>
              </a:rPr>
              <a:t>Baramoudah</a:t>
            </a:r>
            <a:r>
              <a:rPr lang="en-US" altLang="en-US" sz="1400" dirty="0">
                <a:solidFill>
                  <a:schemeClr val="bg1"/>
                </a:solidFill>
              </a:rPr>
              <a:t>, and the first two Sundays of </a:t>
            </a:r>
            <a:r>
              <a:rPr lang="en-US" altLang="en-US" sz="1400" dirty="0" err="1">
                <a:solidFill>
                  <a:schemeClr val="bg1"/>
                </a:solidFill>
              </a:rPr>
              <a:t>Bashans</a:t>
            </a:r>
            <a:r>
              <a:rPr lang="en-US" altLang="en-US" sz="1400" dirty="0">
                <a:solidFill>
                  <a:schemeClr val="bg1"/>
                </a:solidFill>
              </a:rPr>
              <a:t> are included in the Great Lent, Pascha Week, and Pentecost Lectionaries</a:t>
            </a:r>
          </a:p>
        </p:txBody>
      </p:sp>
      <p:cxnSp>
        <p:nvCxnSpPr>
          <p:cNvPr id="21" name="Connector: Elbow 20">
            <a:extLst>
              <a:ext uri="{FF2B5EF4-FFF2-40B4-BE49-F238E27FC236}">
                <a16:creationId xmlns:a16="http://schemas.microsoft.com/office/drawing/2014/main" id="{EE193CE1-2385-448D-B9B1-40F2DED6FE71}"/>
              </a:ext>
            </a:extLst>
          </p:cNvPr>
          <p:cNvCxnSpPr>
            <a:cxnSpLocks/>
            <a:endCxn id="10" idx="1"/>
          </p:cNvCxnSpPr>
          <p:nvPr/>
        </p:nvCxnSpPr>
        <p:spPr>
          <a:xfrm>
            <a:off x="3692770" y="3912577"/>
            <a:ext cx="1396510" cy="127489"/>
          </a:xfrm>
          <a:prstGeom prst="bentConnector3">
            <a:avLst/>
          </a:prstGeom>
          <a:ln w="38100">
            <a:solidFill>
              <a:schemeClr val="bg1"/>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B6E297DE-D127-4742-BA73-810C014066A2}"/>
              </a:ext>
            </a:extLst>
          </p:cNvPr>
          <p:cNvCxnSpPr>
            <a:cxnSpLocks/>
            <a:endCxn id="11" idx="1"/>
          </p:cNvCxnSpPr>
          <p:nvPr/>
        </p:nvCxnSpPr>
        <p:spPr>
          <a:xfrm>
            <a:off x="3692770" y="3912577"/>
            <a:ext cx="1396510" cy="975947"/>
          </a:xfrm>
          <a:prstGeom prst="bentConnector3">
            <a:avLst/>
          </a:prstGeom>
          <a:ln w="38100">
            <a:solidFill>
              <a:schemeClr val="bg1"/>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5654A87-D65F-410F-B546-02879F6A63AC}"/>
              </a:ext>
            </a:extLst>
          </p:cNvPr>
          <p:cNvCxnSpPr>
            <a:cxnSpLocks/>
            <a:endCxn id="12" idx="1"/>
          </p:cNvCxnSpPr>
          <p:nvPr/>
        </p:nvCxnSpPr>
        <p:spPr>
          <a:xfrm>
            <a:off x="3692770" y="3912577"/>
            <a:ext cx="1396510" cy="1824405"/>
          </a:xfrm>
          <a:prstGeom prst="bentConnector3">
            <a:avLst/>
          </a:prstGeom>
          <a:ln w="38100">
            <a:solidFill>
              <a:schemeClr val="bg1"/>
            </a:solidFill>
            <a:headEnd type="oval" w="lg" len="lg"/>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C7039D60-EB2A-47F1-99C7-EC71CE4D4297}"/>
              </a:ext>
            </a:extLst>
          </p:cNvPr>
          <p:cNvGrpSpPr/>
          <p:nvPr/>
        </p:nvGrpSpPr>
        <p:grpSpPr>
          <a:xfrm>
            <a:off x="-61546" y="2690446"/>
            <a:ext cx="3754316" cy="2444262"/>
            <a:chOff x="-61546" y="2690446"/>
            <a:chExt cx="3754316" cy="2444262"/>
          </a:xfrm>
        </p:grpSpPr>
        <p:sp>
          <p:nvSpPr>
            <p:cNvPr id="32" name="Freeform: Shape 31">
              <a:extLst>
                <a:ext uri="{FF2B5EF4-FFF2-40B4-BE49-F238E27FC236}">
                  <a16:creationId xmlns:a16="http://schemas.microsoft.com/office/drawing/2014/main" id="{F0CF0ECD-D3B7-496D-A384-8CCB349BD130}"/>
                </a:ext>
              </a:extLst>
            </p:cNvPr>
            <p:cNvSpPr/>
            <p:nvPr/>
          </p:nvSpPr>
          <p:spPr>
            <a:xfrm>
              <a:off x="-61546" y="2690446"/>
              <a:ext cx="3754316" cy="2444262"/>
            </a:xfrm>
            <a:custGeom>
              <a:avLst/>
              <a:gdLst>
                <a:gd name="connsiteX0" fmla="*/ 0 w 3754316"/>
                <a:gd name="connsiteY0" fmla="*/ 0 h 2444262"/>
                <a:gd name="connsiteX1" fmla="*/ 1424354 w 3754316"/>
                <a:gd name="connsiteY1" fmla="*/ 0 h 2444262"/>
                <a:gd name="connsiteX2" fmla="*/ 1670538 w 3754316"/>
                <a:gd name="connsiteY2" fmla="*/ 0 h 2444262"/>
                <a:gd name="connsiteX3" fmla="*/ 2532185 w 3754316"/>
                <a:gd name="connsiteY3" fmla="*/ 0 h 2444262"/>
                <a:gd name="connsiteX4" fmla="*/ 3754316 w 3754316"/>
                <a:gd name="connsiteY4" fmla="*/ 1222131 h 2444262"/>
                <a:gd name="connsiteX5" fmla="*/ 2532185 w 3754316"/>
                <a:gd name="connsiteY5" fmla="*/ 2444262 h 2444262"/>
                <a:gd name="connsiteX6" fmla="*/ 1670538 w 3754316"/>
                <a:gd name="connsiteY6" fmla="*/ 2444262 h 2444262"/>
                <a:gd name="connsiteX7" fmla="*/ 1424354 w 3754316"/>
                <a:gd name="connsiteY7" fmla="*/ 2444262 h 2444262"/>
                <a:gd name="connsiteX8" fmla="*/ 0 w 3754316"/>
                <a:gd name="connsiteY8" fmla="*/ 2444262 h 244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4316" h="2444262">
                  <a:moveTo>
                    <a:pt x="0" y="0"/>
                  </a:moveTo>
                  <a:lnTo>
                    <a:pt x="1424354" y="0"/>
                  </a:lnTo>
                  <a:lnTo>
                    <a:pt x="1670538" y="0"/>
                  </a:lnTo>
                  <a:lnTo>
                    <a:pt x="2532185" y="0"/>
                  </a:lnTo>
                  <a:cubicBezTo>
                    <a:pt x="3207149" y="0"/>
                    <a:pt x="3754316" y="547167"/>
                    <a:pt x="3754316" y="1222131"/>
                  </a:cubicBezTo>
                  <a:cubicBezTo>
                    <a:pt x="3754316" y="1897095"/>
                    <a:pt x="3207149" y="2444262"/>
                    <a:pt x="2532185" y="2444262"/>
                  </a:cubicBezTo>
                  <a:lnTo>
                    <a:pt x="1670538" y="2444262"/>
                  </a:lnTo>
                  <a:lnTo>
                    <a:pt x="1424354" y="2444262"/>
                  </a:lnTo>
                  <a:lnTo>
                    <a:pt x="0" y="2444262"/>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1B420924-0CB2-4C45-BEB1-2E7620E59EF1}"/>
                </a:ext>
              </a:extLst>
            </p:cNvPr>
            <p:cNvSpPr txBox="1"/>
            <p:nvPr/>
          </p:nvSpPr>
          <p:spPr>
            <a:xfrm>
              <a:off x="225962" y="3497078"/>
              <a:ext cx="3179299" cy="830997"/>
            </a:xfrm>
            <a:prstGeom prst="rect">
              <a:avLst/>
            </a:prstGeom>
            <a:noFill/>
          </p:spPr>
          <p:txBody>
            <a:bodyPr wrap="square" rtlCol="0">
              <a:spAutoFit/>
            </a:bodyPr>
            <a:lstStyle/>
            <a:p>
              <a:r>
                <a:rPr lang="en-US" altLang="en-US" sz="2400" dirty="0"/>
                <a:t>A total of 40 Standard Sunday Readings:</a:t>
              </a:r>
            </a:p>
          </p:txBody>
        </p:sp>
      </p:grpSp>
      <p:cxnSp>
        <p:nvCxnSpPr>
          <p:cNvPr id="45" name="Connector: Elbow 44">
            <a:extLst>
              <a:ext uri="{FF2B5EF4-FFF2-40B4-BE49-F238E27FC236}">
                <a16:creationId xmlns:a16="http://schemas.microsoft.com/office/drawing/2014/main" id="{3EEDAF4B-F064-4D8B-8ED3-77E739ED5CB0}"/>
              </a:ext>
            </a:extLst>
          </p:cNvPr>
          <p:cNvCxnSpPr>
            <a:cxnSpLocks/>
            <a:stCxn id="32" idx="4"/>
            <a:endCxn id="8" idx="1"/>
          </p:cNvCxnSpPr>
          <p:nvPr/>
        </p:nvCxnSpPr>
        <p:spPr>
          <a:xfrm flipV="1">
            <a:off x="3692770" y="2343150"/>
            <a:ext cx="1407123" cy="1569427"/>
          </a:xfrm>
          <a:prstGeom prst="bentConnector3">
            <a:avLst/>
          </a:prstGeom>
          <a:ln w="38100">
            <a:solidFill>
              <a:schemeClr val="bg1"/>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5B8C6846-66C6-4069-BD6E-9F738AFCF0F2}"/>
              </a:ext>
            </a:extLst>
          </p:cNvPr>
          <p:cNvCxnSpPr>
            <a:cxnSpLocks/>
            <a:stCxn id="32" idx="4"/>
            <a:endCxn id="9" idx="1"/>
          </p:cNvCxnSpPr>
          <p:nvPr/>
        </p:nvCxnSpPr>
        <p:spPr>
          <a:xfrm flipV="1">
            <a:off x="3692770" y="3191608"/>
            <a:ext cx="1396510" cy="720969"/>
          </a:xfrm>
          <a:prstGeom prst="bentConnector3">
            <a:avLst/>
          </a:prstGeom>
          <a:ln w="38100">
            <a:solidFill>
              <a:schemeClr val="bg1"/>
            </a:solidFill>
            <a:headEnd type="oval" w="lg" len="lg"/>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086C055-B360-4FA8-B167-EAD94300C7CC}"/>
              </a:ext>
            </a:extLst>
          </p:cNvPr>
          <p:cNvGrpSpPr/>
          <p:nvPr/>
        </p:nvGrpSpPr>
        <p:grpSpPr>
          <a:xfrm>
            <a:off x="0" y="274638"/>
            <a:ext cx="12192000" cy="1143000"/>
            <a:chOff x="0" y="274638"/>
            <a:chExt cx="12192000" cy="1143000"/>
          </a:xfrm>
        </p:grpSpPr>
        <p:sp>
          <p:nvSpPr>
            <p:cNvPr id="19" name="Rectangle 18">
              <a:extLst>
                <a:ext uri="{FF2B5EF4-FFF2-40B4-BE49-F238E27FC236}">
                  <a16:creationId xmlns:a16="http://schemas.microsoft.com/office/drawing/2014/main" id="{ACF8706D-7DB0-4A2D-A5C5-B9B57BD70C37}"/>
                </a:ext>
              </a:extLst>
            </p:cNvPr>
            <p:cNvSpPr/>
            <p:nvPr/>
          </p:nvSpPr>
          <p:spPr bwMode="auto">
            <a:xfrm>
              <a:off x="0" y="274638"/>
              <a:ext cx="12192000" cy="1143000"/>
            </a:xfrm>
            <a:prstGeom prst="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EDAED94C-52A5-4867-8063-FF847247CD38}"/>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AD406B-CBF1-439D-AB45-344665B51240}"/>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F8B35FB2-52C6-4CD6-8D8B-EB58203E0F4F}"/>
              </a:ext>
            </a:extLst>
          </p:cNvPr>
          <p:cNvSpPr>
            <a:spLocks noGrp="1"/>
          </p:cNvSpPr>
          <p:nvPr>
            <p:ph type="title"/>
          </p:nvPr>
        </p:nvSpPr>
        <p:spPr/>
        <p:txBody>
          <a:bodyPr>
            <a:normAutofit/>
          </a:bodyPr>
          <a:lstStyle/>
          <a:p>
            <a:r>
              <a:rPr lang="en-US" altLang="en-US" dirty="0">
                <a:solidFill>
                  <a:schemeClr val="bg1"/>
                </a:solidFill>
              </a:rPr>
              <a:t>Standard Sunday Readings</a:t>
            </a:r>
            <a:r>
              <a:rPr lang="en-IN" dirty="0">
                <a:solidFill>
                  <a:schemeClr val="bg1"/>
                </a:solidFill>
              </a:rPr>
              <a:t> </a:t>
            </a:r>
          </a:p>
        </p:txBody>
      </p:sp>
      <p:sp>
        <p:nvSpPr>
          <p:cNvPr id="9" name="Rectangle: Rounded Corners 8">
            <a:extLst>
              <a:ext uri="{FF2B5EF4-FFF2-40B4-BE49-F238E27FC236}">
                <a16:creationId xmlns:a16="http://schemas.microsoft.com/office/drawing/2014/main" id="{79BA96E5-666C-4BB9-A2F9-A744026D977C}"/>
              </a:ext>
            </a:extLst>
          </p:cNvPr>
          <p:cNvSpPr/>
          <p:nvPr/>
        </p:nvSpPr>
        <p:spPr>
          <a:xfrm>
            <a:off x="5089280" y="2844312"/>
            <a:ext cx="4897315" cy="694592"/>
          </a:xfrm>
          <a:prstGeom prst="roundRect">
            <a:avLst>
              <a:gd name="adj" fmla="val 50000"/>
            </a:avLst>
          </a:prstGeom>
          <a:ln/>
        </p:spPr>
        <p:style>
          <a:lnRef idx="3">
            <a:schemeClr val="lt1"/>
          </a:lnRef>
          <a:fillRef idx="1">
            <a:schemeClr val="dk1"/>
          </a:fillRef>
          <a:effectRef idx="1">
            <a:schemeClr val="dk1"/>
          </a:effectRef>
          <a:fontRef idx="minor">
            <a:schemeClr val="lt1"/>
          </a:fontRef>
        </p:style>
        <p:txBody>
          <a:bodyPr rtlCol="0" anchor="ctr"/>
          <a:lstStyle/>
          <a:p>
            <a:pPr>
              <a:defRPr/>
            </a:pPr>
            <a:r>
              <a:rPr lang="en-US" altLang="en-US" sz="1400" dirty="0">
                <a:solidFill>
                  <a:schemeClr val="bg1"/>
                </a:solidFill>
              </a:rPr>
              <a:t>The two last Sundays from the month of </a:t>
            </a:r>
            <a:r>
              <a:rPr lang="en-US" altLang="en-US" sz="1400" dirty="0" err="1">
                <a:solidFill>
                  <a:schemeClr val="bg1"/>
                </a:solidFill>
              </a:rPr>
              <a:t>Bashans</a:t>
            </a:r>
            <a:endParaRPr lang="en-US" altLang="en-US" sz="1400" dirty="0">
              <a:solidFill>
                <a:schemeClr val="bg1"/>
              </a:solidFill>
            </a:endParaRPr>
          </a:p>
        </p:txBody>
      </p:sp>
      <p:sp>
        <p:nvSpPr>
          <p:cNvPr id="8" name="Rectangle: Rounded Corners 7">
            <a:extLst>
              <a:ext uri="{FF2B5EF4-FFF2-40B4-BE49-F238E27FC236}">
                <a16:creationId xmlns:a16="http://schemas.microsoft.com/office/drawing/2014/main" id="{1520D2A6-8464-4059-A3ED-1C99A557CAF4}"/>
              </a:ext>
            </a:extLst>
          </p:cNvPr>
          <p:cNvSpPr/>
          <p:nvPr/>
        </p:nvSpPr>
        <p:spPr>
          <a:xfrm>
            <a:off x="5099893" y="1995854"/>
            <a:ext cx="4897315" cy="694592"/>
          </a:xfrm>
          <a:prstGeom prst="roundRect">
            <a:avLst>
              <a:gd name="adj" fmla="val 50000"/>
            </a:avLst>
          </a:prstGeom>
          <a:ln/>
        </p:spPr>
        <p:style>
          <a:lnRef idx="3">
            <a:schemeClr val="lt1"/>
          </a:lnRef>
          <a:fillRef idx="1">
            <a:schemeClr val="dk1"/>
          </a:fillRef>
          <a:effectRef idx="1">
            <a:schemeClr val="dk1"/>
          </a:effectRef>
          <a:fontRef idx="minor">
            <a:schemeClr val="lt1"/>
          </a:fontRef>
        </p:style>
        <p:txBody>
          <a:bodyPr rtlCol="0" anchor="ctr"/>
          <a:lstStyle/>
          <a:p>
            <a:pPr>
              <a:defRPr/>
            </a:pPr>
            <a:r>
              <a:rPr lang="en-US" altLang="en-US" sz="1400" dirty="0">
                <a:solidFill>
                  <a:schemeClr val="bg1"/>
                </a:solidFill>
                <a:latin typeface="Calibri"/>
              </a:rPr>
              <a:t>Four Sundays from each of the following </a:t>
            </a:r>
            <a:r>
              <a:rPr lang="en-US" altLang="en-US" sz="1400" dirty="0">
                <a:solidFill>
                  <a:srgbClr val="FFFF00"/>
                </a:solidFill>
                <a:latin typeface="Calibri"/>
              </a:rPr>
              <a:t>9 Months</a:t>
            </a:r>
            <a:r>
              <a:rPr lang="en-US" altLang="en-US" sz="1400" dirty="0">
                <a:solidFill>
                  <a:schemeClr val="bg1"/>
                </a:solidFill>
                <a:latin typeface="Calibri"/>
              </a:rPr>
              <a:t>:</a:t>
            </a:r>
          </a:p>
          <a:p>
            <a:pPr>
              <a:defRPr/>
            </a:pPr>
            <a:r>
              <a:rPr lang="en-US" altLang="en-US" sz="1400" dirty="0">
                <a:solidFill>
                  <a:schemeClr val="bg1"/>
                </a:solidFill>
                <a:latin typeface="Calibri"/>
              </a:rPr>
              <a:t>Tout, </a:t>
            </a:r>
            <a:r>
              <a:rPr lang="en-US" altLang="en-US" sz="1400" dirty="0" err="1">
                <a:solidFill>
                  <a:schemeClr val="bg1"/>
                </a:solidFill>
                <a:latin typeface="Calibri"/>
              </a:rPr>
              <a:t>Babah</a:t>
            </a:r>
            <a:r>
              <a:rPr lang="en-US" altLang="en-US" sz="1400" dirty="0">
                <a:solidFill>
                  <a:schemeClr val="bg1"/>
                </a:solidFill>
                <a:latin typeface="Calibri"/>
              </a:rPr>
              <a:t>, </a:t>
            </a:r>
            <a:r>
              <a:rPr lang="en-US" altLang="en-US" sz="1400" dirty="0" err="1">
                <a:solidFill>
                  <a:schemeClr val="bg1"/>
                </a:solidFill>
                <a:latin typeface="Calibri"/>
              </a:rPr>
              <a:t>Hatour</a:t>
            </a:r>
            <a:r>
              <a:rPr lang="en-US" altLang="en-US" sz="1400" dirty="0">
                <a:solidFill>
                  <a:schemeClr val="bg1"/>
                </a:solidFill>
                <a:latin typeface="Calibri"/>
              </a:rPr>
              <a:t>, </a:t>
            </a:r>
            <a:r>
              <a:rPr lang="en-US" altLang="en-US" sz="1400" dirty="0" err="1">
                <a:solidFill>
                  <a:schemeClr val="bg1"/>
                </a:solidFill>
                <a:latin typeface="Calibri"/>
              </a:rPr>
              <a:t>Kiahk</a:t>
            </a:r>
            <a:r>
              <a:rPr lang="en-US" altLang="en-US" sz="1400" dirty="0">
                <a:solidFill>
                  <a:schemeClr val="bg1"/>
                </a:solidFill>
                <a:latin typeface="Calibri"/>
              </a:rPr>
              <a:t>, </a:t>
            </a:r>
            <a:r>
              <a:rPr lang="en-US" altLang="en-US" sz="1400" dirty="0" err="1">
                <a:solidFill>
                  <a:schemeClr val="bg1"/>
                </a:solidFill>
                <a:latin typeface="Calibri"/>
              </a:rPr>
              <a:t>Tubah</a:t>
            </a:r>
            <a:r>
              <a:rPr lang="en-US" altLang="en-US" sz="1400" dirty="0">
                <a:solidFill>
                  <a:schemeClr val="bg1"/>
                </a:solidFill>
                <a:latin typeface="Calibri"/>
              </a:rPr>
              <a:t>, </a:t>
            </a:r>
            <a:r>
              <a:rPr lang="en-US" altLang="en-US" sz="1400" dirty="0" err="1">
                <a:solidFill>
                  <a:schemeClr val="bg1"/>
                </a:solidFill>
                <a:latin typeface="Calibri"/>
              </a:rPr>
              <a:t>Amshir</a:t>
            </a:r>
            <a:r>
              <a:rPr lang="en-US" altLang="en-US" sz="1400" dirty="0">
                <a:solidFill>
                  <a:schemeClr val="bg1"/>
                </a:solidFill>
                <a:latin typeface="Calibri"/>
              </a:rPr>
              <a:t>, </a:t>
            </a:r>
            <a:r>
              <a:rPr lang="en-US" altLang="en-US" sz="1400" dirty="0" err="1">
                <a:solidFill>
                  <a:schemeClr val="bg1"/>
                </a:solidFill>
                <a:latin typeface="Calibri"/>
              </a:rPr>
              <a:t>Baounah</a:t>
            </a:r>
            <a:r>
              <a:rPr lang="en-US" altLang="en-US" sz="1400" dirty="0">
                <a:solidFill>
                  <a:schemeClr val="bg1"/>
                </a:solidFill>
                <a:latin typeface="Calibri"/>
              </a:rPr>
              <a:t>, Abib, </a:t>
            </a:r>
            <a:r>
              <a:rPr lang="en-US" altLang="en-US" sz="1400" dirty="0" err="1">
                <a:solidFill>
                  <a:schemeClr val="bg1"/>
                </a:solidFill>
                <a:latin typeface="Calibri"/>
              </a:rPr>
              <a:t>Misra</a:t>
            </a:r>
            <a:r>
              <a:rPr lang="en-US" altLang="en-US" sz="1400" dirty="0">
                <a:solidFill>
                  <a:schemeClr val="bg1"/>
                </a:solidFill>
                <a:latin typeface="Calibri"/>
              </a:rPr>
              <a:t> (</a:t>
            </a:r>
            <a:r>
              <a:rPr lang="en-US" altLang="en-US" sz="1400" dirty="0">
                <a:solidFill>
                  <a:srgbClr val="FFFF00"/>
                </a:solidFill>
                <a:latin typeface="Calibri"/>
              </a:rPr>
              <a:t>36 Sunday readings</a:t>
            </a:r>
            <a:r>
              <a:rPr lang="en-US" altLang="en-US" sz="1400" dirty="0">
                <a:solidFill>
                  <a:schemeClr val="bg1"/>
                </a:solidFill>
              </a:rPr>
              <a:t>)</a:t>
            </a:r>
          </a:p>
        </p:txBody>
      </p:sp>
    </p:spTree>
    <p:extLst>
      <p:ext uri="{BB962C8B-B14F-4D97-AF65-F5344CB8AC3E}">
        <p14:creationId xmlns:p14="http://schemas.microsoft.com/office/powerpoint/2010/main" val="377750667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250"/>
                                        <p:tgtEl>
                                          <p:spTgt spid="45"/>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250"/>
                                        <p:tgtEl>
                                          <p:spTgt spid="47"/>
                                        </p:tgtEl>
                                      </p:cBhvr>
                                    </p:animEffect>
                                  </p:childTnLst>
                                </p:cTn>
                              </p:par>
                            </p:childTnLst>
                          </p:cTn>
                        </p:par>
                        <p:par>
                          <p:cTn id="22" fill="hold">
                            <p:stCondLst>
                              <p:cond delay="25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250"/>
                                        <p:tgtEl>
                                          <p:spTgt spid="21"/>
                                        </p:tgtEl>
                                      </p:cBhvr>
                                    </p:animEffect>
                                  </p:childTnLst>
                                </p:cTn>
                              </p:par>
                            </p:childTnLst>
                          </p:cTn>
                        </p:par>
                        <p:par>
                          <p:cTn id="31" fill="hold">
                            <p:stCondLst>
                              <p:cond delay="25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250"/>
                                        <p:tgtEl>
                                          <p:spTgt spid="23"/>
                                        </p:tgtEl>
                                      </p:cBhvr>
                                    </p:animEffect>
                                  </p:childTnLst>
                                </p:cTn>
                              </p:par>
                            </p:childTnLst>
                          </p:cTn>
                        </p:par>
                        <p:par>
                          <p:cTn id="40" fill="hold">
                            <p:stCondLst>
                              <p:cond delay="25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250"/>
                                        <p:tgtEl>
                                          <p:spTgt spid="25"/>
                                        </p:tgtEl>
                                      </p:cBhvr>
                                    </p:animEffect>
                                  </p:childTnLst>
                                </p:cTn>
                              </p:par>
                            </p:childTnLst>
                          </p:cTn>
                        </p:par>
                        <p:par>
                          <p:cTn id="49" fill="hold">
                            <p:stCondLst>
                              <p:cond delay="25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9"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E8E1FE8-64F4-4495-87E9-5FB26D1EE723}"/>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3086C055-B360-4FA8-B167-EAD94300C7CC}"/>
              </a:ext>
            </a:extLst>
          </p:cNvPr>
          <p:cNvGrpSpPr/>
          <p:nvPr/>
        </p:nvGrpSpPr>
        <p:grpSpPr>
          <a:xfrm>
            <a:off x="0" y="274638"/>
            <a:ext cx="12192000" cy="1143000"/>
            <a:chOff x="0" y="274638"/>
            <a:chExt cx="12192000" cy="1143000"/>
          </a:xfrm>
        </p:grpSpPr>
        <p:sp>
          <p:nvSpPr>
            <p:cNvPr id="19" name="Rectangle 18">
              <a:extLst>
                <a:ext uri="{FF2B5EF4-FFF2-40B4-BE49-F238E27FC236}">
                  <a16:creationId xmlns:a16="http://schemas.microsoft.com/office/drawing/2014/main" id="{ACF8706D-7DB0-4A2D-A5C5-B9B57BD70C37}"/>
                </a:ext>
              </a:extLst>
            </p:cNvPr>
            <p:cNvSpPr/>
            <p:nvPr/>
          </p:nvSpPr>
          <p:spPr bwMode="auto">
            <a:xfrm>
              <a:off x="0" y="274638"/>
              <a:ext cx="12192000" cy="1143000"/>
            </a:xfrm>
            <a:prstGeom prst="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EDAED94C-52A5-4867-8063-FF847247CD38}"/>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AD406B-CBF1-439D-AB45-344665B51240}"/>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F8B35FB2-52C6-4CD6-8D8B-EB58203E0F4F}"/>
              </a:ext>
            </a:extLst>
          </p:cNvPr>
          <p:cNvSpPr>
            <a:spLocks noGrp="1"/>
          </p:cNvSpPr>
          <p:nvPr>
            <p:ph type="title"/>
          </p:nvPr>
        </p:nvSpPr>
        <p:spPr/>
        <p:txBody>
          <a:bodyPr>
            <a:normAutofit/>
          </a:bodyPr>
          <a:lstStyle/>
          <a:p>
            <a:r>
              <a:rPr lang="en-US" altLang="en-US" dirty="0">
                <a:solidFill>
                  <a:schemeClr val="bg1"/>
                </a:solidFill>
              </a:rPr>
              <a:t>Standard Sunday Readings</a:t>
            </a:r>
            <a:r>
              <a:rPr lang="en-IN" dirty="0">
                <a:solidFill>
                  <a:schemeClr val="bg1"/>
                </a:solidFill>
              </a:rPr>
              <a:t> </a:t>
            </a:r>
          </a:p>
        </p:txBody>
      </p:sp>
      <p:sp>
        <p:nvSpPr>
          <p:cNvPr id="26" name="Content Placeholder 2">
            <a:extLst>
              <a:ext uri="{FF2B5EF4-FFF2-40B4-BE49-F238E27FC236}">
                <a16:creationId xmlns:a16="http://schemas.microsoft.com/office/drawing/2014/main" id="{4618673E-7676-422C-8496-F702DA13CB32}"/>
              </a:ext>
            </a:extLst>
          </p:cNvPr>
          <p:cNvSpPr txBox="1">
            <a:spLocks/>
          </p:cNvSpPr>
          <p:nvPr/>
        </p:nvSpPr>
        <p:spPr>
          <a:xfrm>
            <a:off x="913795" y="1732449"/>
            <a:ext cx="10353762" cy="4058751"/>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solidFill>
                  <a:schemeClr val="bg1"/>
                </a:solidFill>
              </a:rPr>
              <a:t>All 40 Sundays discuss a single subject: </a:t>
            </a:r>
            <a:br>
              <a:rPr lang="en-US" altLang="en-US" dirty="0">
                <a:solidFill>
                  <a:schemeClr val="bg1"/>
                </a:solidFill>
              </a:rPr>
            </a:br>
            <a:r>
              <a:rPr lang="en-US" altLang="en-US" dirty="0">
                <a:solidFill>
                  <a:schemeClr val="bg1"/>
                </a:solidFill>
              </a:rPr>
              <a:t>		</a:t>
            </a:r>
            <a:r>
              <a:rPr lang="en-US" altLang="en-US" b="1" dirty="0">
                <a:solidFill>
                  <a:schemeClr val="bg1"/>
                </a:solidFill>
              </a:rPr>
              <a:t>“The work of the Holy Trinity”</a:t>
            </a:r>
          </a:p>
          <a:p>
            <a:endParaRPr lang="en-US" altLang="en-US" dirty="0">
              <a:solidFill>
                <a:schemeClr val="bg1"/>
              </a:solidFill>
            </a:endParaRPr>
          </a:p>
          <a:p>
            <a:r>
              <a:rPr lang="en-US" altLang="en-US" dirty="0">
                <a:solidFill>
                  <a:schemeClr val="bg1"/>
                </a:solidFill>
              </a:rPr>
              <a:t>This subject is divided into three main parts:</a:t>
            </a:r>
          </a:p>
          <a:p>
            <a:pPr marL="971550" lvl="1" indent="-514350">
              <a:buFont typeface="Calibri" panose="020F0502020204030204" pitchFamily="34" charset="0"/>
              <a:buAutoNum type="arabicPeriod"/>
            </a:pPr>
            <a:r>
              <a:rPr lang="en-US" altLang="en-US" dirty="0">
                <a:solidFill>
                  <a:schemeClr val="bg1"/>
                </a:solidFill>
              </a:rPr>
              <a:t>The love of God the Father to mankind</a:t>
            </a:r>
          </a:p>
          <a:p>
            <a:pPr marL="971550" lvl="1" indent="-514350">
              <a:buFont typeface="Calibri" panose="020F0502020204030204" pitchFamily="34" charset="0"/>
              <a:buAutoNum type="arabicPeriod"/>
            </a:pPr>
            <a:r>
              <a:rPr lang="en-US" altLang="en-US" dirty="0">
                <a:solidFill>
                  <a:schemeClr val="bg1"/>
                </a:solidFill>
              </a:rPr>
              <a:t>The grace of the only-begotten Son, Jesus Christ, to His people</a:t>
            </a:r>
          </a:p>
          <a:p>
            <a:pPr marL="971550" lvl="1" indent="-514350">
              <a:buFont typeface="Calibri" panose="020F0502020204030204" pitchFamily="34" charset="0"/>
              <a:buAutoNum type="arabicPeriod"/>
            </a:pPr>
            <a:r>
              <a:rPr lang="en-US" altLang="en-US" dirty="0">
                <a:solidFill>
                  <a:schemeClr val="bg1"/>
                </a:solidFill>
              </a:rPr>
              <a:t>The communion and gift of the Holy Spirit</a:t>
            </a:r>
          </a:p>
        </p:txBody>
      </p:sp>
    </p:spTree>
    <p:extLst>
      <p:ext uri="{BB962C8B-B14F-4D97-AF65-F5344CB8AC3E}">
        <p14:creationId xmlns:p14="http://schemas.microsoft.com/office/powerpoint/2010/main" val="33869093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10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wipe(left)">
                                      <p:cBhvr>
                                        <p:cTn id="12" dur="1000"/>
                                        <p:tgtEl>
                                          <p:spTgt spid="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animEffect transition="in" filter="fade">
                                      <p:cBhvr>
                                        <p:cTn id="17" dur="1000"/>
                                        <p:tgtEl>
                                          <p:spTgt spid="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4" end="4"/>
                                            </p:txEl>
                                          </p:spTgt>
                                        </p:tgtEl>
                                        <p:attrNameLst>
                                          <p:attrName>style.visibility</p:attrName>
                                        </p:attrNameLst>
                                      </p:cBhvr>
                                      <p:to>
                                        <p:strVal val="visible"/>
                                      </p:to>
                                    </p:set>
                                    <p:animEffect transition="in" filter="fade">
                                      <p:cBhvr>
                                        <p:cTn id="22" dur="1000"/>
                                        <p:tgtEl>
                                          <p:spTgt spid="2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Effect transition="in" filter="fade">
                                      <p:cBhvr>
                                        <p:cTn id="27" dur="10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F2D2854-10CC-44AA-858E-389536A37500}"/>
              </a:ext>
            </a:extLst>
          </p:cNvPr>
          <p:cNvGrpSpPr/>
          <p:nvPr/>
        </p:nvGrpSpPr>
        <p:grpSpPr>
          <a:xfrm>
            <a:off x="2096247" y="2411573"/>
            <a:ext cx="6139692" cy="1701423"/>
            <a:chOff x="2764656" y="1690688"/>
            <a:chExt cx="6272812" cy="1738312"/>
          </a:xfrm>
        </p:grpSpPr>
        <p:pic>
          <p:nvPicPr>
            <p:cNvPr id="3" name="Graphic 2">
              <a:extLst>
                <a:ext uri="{FF2B5EF4-FFF2-40B4-BE49-F238E27FC236}">
                  <a16:creationId xmlns:a16="http://schemas.microsoft.com/office/drawing/2014/main" id="{51631299-1A42-4A7C-B024-E2B2B2C213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656" y="1690688"/>
              <a:ext cx="1738312" cy="1738312"/>
            </a:xfrm>
            <a:prstGeom prst="rect">
              <a:avLst/>
            </a:prstGeom>
          </p:spPr>
        </p:pic>
        <p:sp>
          <p:nvSpPr>
            <p:cNvPr id="16" name="Rectangle: Rounded Corners 15">
              <a:extLst>
                <a:ext uri="{FF2B5EF4-FFF2-40B4-BE49-F238E27FC236}">
                  <a16:creationId xmlns:a16="http://schemas.microsoft.com/office/drawing/2014/main" id="{90406781-ABCC-4880-AA08-CF4D27E3179A}"/>
                </a:ext>
              </a:extLst>
            </p:cNvPr>
            <p:cNvSpPr/>
            <p:nvPr/>
          </p:nvSpPr>
          <p:spPr>
            <a:xfrm>
              <a:off x="3994952" y="1957269"/>
              <a:ext cx="5042516" cy="1111717"/>
            </a:xfrm>
            <a:prstGeom prst="roundRect">
              <a:avLst>
                <a:gd name="adj" fmla="val 50000"/>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50E9293A-A496-4DC0-9A00-592B87B59DFB}"/>
                </a:ext>
              </a:extLst>
            </p:cNvPr>
            <p:cNvSpPr txBox="1"/>
            <p:nvPr/>
          </p:nvSpPr>
          <p:spPr>
            <a:xfrm>
              <a:off x="3133817" y="2157274"/>
              <a:ext cx="445799" cy="723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Tw Cen MT Condensed Extra Bold"/>
                  <a:ea typeface="+mn-ea"/>
                  <a:cs typeface="+mn-cs"/>
                </a:rPr>
                <a:t>1</a:t>
              </a:r>
            </a:p>
          </p:txBody>
        </p:sp>
        <p:sp>
          <p:nvSpPr>
            <p:cNvPr id="21" name="TextBox 20">
              <a:extLst>
                <a:ext uri="{FF2B5EF4-FFF2-40B4-BE49-F238E27FC236}">
                  <a16:creationId xmlns:a16="http://schemas.microsoft.com/office/drawing/2014/main" id="{E9CF2CF5-37EB-4F68-A048-BAD2F4A7513E}"/>
                </a:ext>
              </a:extLst>
            </p:cNvPr>
            <p:cNvSpPr txBox="1"/>
            <p:nvPr/>
          </p:nvSpPr>
          <p:spPr>
            <a:xfrm>
              <a:off x="4357835" y="2127268"/>
              <a:ext cx="4394447" cy="660344"/>
            </a:xfrm>
            <a:prstGeom prst="rect">
              <a:avLst/>
            </a:prstGeom>
            <a:noFill/>
          </p:spPr>
          <p:txBody>
            <a:bodyPr wrap="square" rtlCol="0">
              <a:spAutoFit/>
            </a:bodyPr>
            <a:lstStyle/>
            <a:p>
              <a:pPr>
                <a:spcAft>
                  <a:spcPts val="1800"/>
                </a:spcAft>
              </a:pPr>
              <a:r>
                <a:rPr lang="en-US" altLang="en-US" b="1" dirty="0">
                  <a:solidFill>
                    <a:srgbClr val="FFFF00"/>
                  </a:solidFill>
                </a:rPr>
                <a:t>“The love of God the Father to </a:t>
              </a:r>
              <a:r>
                <a:rPr lang="en-US" altLang="en-US" b="1" dirty="0" err="1">
                  <a:solidFill>
                    <a:srgbClr val="FFFF00"/>
                  </a:solidFill>
                </a:rPr>
                <a:t>mankind:”</a:t>
              </a:r>
              <a:r>
                <a:rPr lang="en-US" altLang="en-US" dirty="0" err="1">
                  <a:solidFill>
                    <a:schemeClr val="bg1"/>
                  </a:solidFill>
                </a:rPr>
                <a:t>All</a:t>
              </a:r>
              <a:r>
                <a:rPr lang="en-US" altLang="en-US" dirty="0">
                  <a:solidFill>
                    <a:schemeClr val="bg1"/>
                  </a:solidFill>
                </a:rPr>
                <a:t> the readings of Tout Sundays</a:t>
              </a:r>
            </a:p>
          </p:txBody>
        </p:sp>
      </p:grpSp>
      <p:grpSp>
        <p:nvGrpSpPr>
          <p:cNvPr id="26" name="Group 25">
            <a:extLst>
              <a:ext uri="{FF2B5EF4-FFF2-40B4-BE49-F238E27FC236}">
                <a16:creationId xmlns:a16="http://schemas.microsoft.com/office/drawing/2014/main" id="{8C48C177-D274-40D8-9BF3-C334E1F49C2E}"/>
              </a:ext>
            </a:extLst>
          </p:cNvPr>
          <p:cNvGrpSpPr/>
          <p:nvPr/>
        </p:nvGrpSpPr>
        <p:grpSpPr>
          <a:xfrm>
            <a:off x="3026154" y="4112996"/>
            <a:ext cx="6139692" cy="1701422"/>
            <a:chOff x="2764656" y="1690688"/>
            <a:chExt cx="6272812" cy="1738312"/>
          </a:xfrm>
        </p:grpSpPr>
        <p:pic>
          <p:nvPicPr>
            <p:cNvPr id="27" name="Graphic 26">
              <a:extLst>
                <a:ext uri="{FF2B5EF4-FFF2-40B4-BE49-F238E27FC236}">
                  <a16:creationId xmlns:a16="http://schemas.microsoft.com/office/drawing/2014/main" id="{464FE249-EFAD-47EB-B994-E0D47B17E5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656" y="1690688"/>
              <a:ext cx="1738312" cy="1738312"/>
            </a:xfrm>
            <a:prstGeom prst="rect">
              <a:avLst/>
            </a:prstGeom>
          </p:spPr>
        </p:pic>
        <p:sp>
          <p:nvSpPr>
            <p:cNvPr id="28" name="Rectangle: Rounded Corners 27">
              <a:extLst>
                <a:ext uri="{FF2B5EF4-FFF2-40B4-BE49-F238E27FC236}">
                  <a16:creationId xmlns:a16="http://schemas.microsoft.com/office/drawing/2014/main" id="{D9BA3535-BC0B-4653-8490-6C6F5E1D5BBC}"/>
                </a:ext>
              </a:extLst>
            </p:cNvPr>
            <p:cNvSpPr/>
            <p:nvPr/>
          </p:nvSpPr>
          <p:spPr>
            <a:xfrm>
              <a:off x="3994952" y="1957269"/>
              <a:ext cx="5042516" cy="1111717"/>
            </a:xfrm>
            <a:prstGeom prst="roundRect">
              <a:avLst>
                <a:gd name="adj" fmla="val 50000"/>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0B1D7F5-C5DA-4CC9-BCC7-ACC031F3E6A3}"/>
                </a:ext>
              </a:extLst>
            </p:cNvPr>
            <p:cNvSpPr txBox="1"/>
            <p:nvPr/>
          </p:nvSpPr>
          <p:spPr>
            <a:xfrm>
              <a:off x="3133817" y="2157274"/>
              <a:ext cx="445799" cy="723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Tw Cen MT Condensed Extra Bold"/>
                  <a:ea typeface="+mn-ea"/>
                  <a:cs typeface="+mn-cs"/>
                </a:rPr>
                <a:t>2</a:t>
              </a:r>
            </a:p>
          </p:txBody>
        </p:sp>
        <p:sp>
          <p:nvSpPr>
            <p:cNvPr id="31" name="TextBox 30">
              <a:extLst>
                <a:ext uri="{FF2B5EF4-FFF2-40B4-BE49-F238E27FC236}">
                  <a16:creationId xmlns:a16="http://schemas.microsoft.com/office/drawing/2014/main" id="{74222C0D-4B3F-46A3-9330-992178798AD4}"/>
                </a:ext>
              </a:extLst>
            </p:cNvPr>
            <p:cNvSpPr txBox="1"/>
            <p:nvPr/>
          </p:nvSpPr>
          <p:spPr>
            <a:xfrm>
              <a:off x="4318986" y="1994374"/>
              <a:ext cx="4394447" cy="943350"/>
            </a:xfrm>
            <a:prstGeom prst="rect">
              <a:avLst/>
            </a:prstGeom>
            <a:noFill/>
          </p:spPr>
          <p:txBody>
            <a:bodyPr wrap="square" rtlCol="0">
              <a:spAutoFit/>
            </a:bodyPr>
            <a:lstStyle/>
            <a:p>
              <a:pPr>
                <a:spcAft>
                  <a:spcPts val="1800"/>
                </a:spcAft>
              </a:pPr>
              <a:r>
                <a:rPr lang="en-US" altLang="en-US" b="1" dirty="0">
                  <a:solidFill>
                    <a:srgbClr val="FFFF00"/>
                  </a:solidFill>
                </a:rPr>
                <a:t>“The grace of the only-begotten Son, Jesus Christ, to His </a:t>
              </a:r>
              <a:r>
                <a:rPr lang="en-US" altLang="en-US" b="1" dirty="0" err="1">
                  <a:solidFill>
                    <a:srgbClr val="FFFF00"/>
                  </a:solidFill>
                </a:rPr>
                <a:t>people:”</a:t>
              </a:r>
              <a:r>
                <a:rPr lang="en-US" altLang="en-US" dirty="0" err="1">
                  <a:solidFill>
                    <a:schemeClr val="bg1"/>
                  </a:solidFill>
                </a:rPr>
                <a:t>All</a:t>
              </a:r>
              <a:r>
                <a:rPr lang="en-US" altLang="en-US" dirty="0">
                  <a:solidFill>
                    <a:schemeClr val="bg1"/>
                  </a:solidFill>
                </a:rPr>
                <a:t> the readings on the Sundays from </a:t>
              </a:r>
              <a:r>
                <a:rPr lang="en-US" altLang="en-US" dirty="0" err="1">
                  <a:solidFill>
                    <a:schemeClr val="bg1"/>
                  </a:solidFill>
                </a:rPr>
                <a:t>Babah</a:t>
              </a:r>
              <a:r>
                <a:rPr lang="en-US" altLang="en-US" dirty="0">
                  <a:solidFill>
                    <a:schemeClr val="bg1"/>
                  </a:solidFill>
                </a:rPr>
                <a:t> to </a:t>
              </a:r>
              <a:r>
                <a:rPr lang="en-US" altLang="en-US" dirty="0" err="1">
                  <a:solidFill>
                    <a:schemeClr val="bg1"/>
                  </a:solidFill>
                </a:rPr>
                <a:t>Bashans</a:t>
              </a:r>
              <a:endParaRPr lang="en-US" altLang="en-US" dirty="0">
                <a:solidFill>
                  <a:schemeClr val="bg1"/>
                </a:solidFill>
              </a:endParaRPr>
            </a:p>
          </p:txBody>
        </p:sp>
      </p:grpSp>
      <p:grpSp>
        <p:nvGrpSpPr>
          <p:cNvPr id="30" name="Group 29">
            <a:extLst>
              <a:ext uri="{FF2B5EF4-FFF2-40B4-BE49-F238E27FC236}">
                <a16:creationId xmlns:a16="http://schemas.microsoft.com/office/drawing/2014/main" id="{EAE6497F-94D4-4773-BBD5-B5D0A5186D53}"/>
              </a:ext>
            </a:extLst>
          </p:cNvPr>
          <p:cNvGrpSpPr/>
          <p:nvPr/>
        </p:nvGrpSpPr>
        <p:grpSpPr>
          <a:xfrm>
            <a:off x="0" y="274638"/>
            <a:ext cx="12192000" cy="1143000"/>
            <a:chOff x="0" y="274638"/>
            <a:chExt cx="12192000" cy="1143000"/>
          </a:xfrm>
        </p:grpSpPr>
        <p:sp>
          <p:nvSpPr>
            <p:cNvPr id="32" name="Rectangle 31">
              <a:extLst>
                <a:ext uri="{FF2B5EF4-FFF2-40B4-BE49-F238E27FC236}">
                  <a16:creationId xmlns:a16="http://schemas.microsoft.com/office/drawing/2014/main" id="{48414676-8CEA-43AC-8814-73DBEC5B9B4E}"/>
                </a:ext>
              </a:extLst>
            </p:cNvPr>
            <p:cNvSpPr/>
            <p:nvPr/>
          </p:nvSpPr>
          <p:spPr bwMode="auto">
            <a:xfrm>
              <a:off x="0" y="274638"/>
              <a:ext cx="12192000" cy="1143000"/>
            </a:xfrm>
            <a:prstGeom prst="rect">
              <a:avLst/>
            </a:prstGeom>
            <a:solidFill>
              <a:schemeClr val="tx1">
                <a:lumMod val="95000"/>
                <a:lumOff val="5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Connector 36">
              <a:extLst>
                <a:ext uri="{FF2B5EF4-FFF2-40B4-BE49-F238E27FC236}">
                  <a16:creationId xmlns:a16="http://schemas.microsoft.com/office/drawing/2014/main" id="{7E97F17E-3C89-4B62-9434-E9E66C5E829D}"/>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22018C-DB6E-4B92-9308-6CCF6A3FA5C4}"/>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itle 3">
            <a:extLst>
              <a:ext uri="{FF2B5EF4-FFF2-40B4-BE49-F238E27FC236}">
                <a16:creationId xmlns:a16="http://schemas.microsoft.com/office/drawing/2014/main" id="{B83B800B-824F-47D7-8EF3-6E33090C0A67}"/>
              </a:ext>
            </a:extLst>
          </p:cNvPr>
          <p:cNvSpPr>
            <a:spLocks noGrp="1"/>
          </p:cNvSpPr>
          <p:nvPr>
            <p:ph type="title"/>
          </p:nvPr>
        </p:nvSpPr>
        <p:spPr>
          <a:xfrm>
            <a:off x="609600" y="274638"/>
            <a:ext cx="10972800" cy="1143000"/>
          </a:xfrm>
        </p:spPr>
        <p:txBody>
          <a:bodyPr>
            <a:noAutofit/>
          </a:bodyPr>
          <a:lstStyle/>
          <a:p>
            <a:r>
              <a:rPr lang="en-US" altLang="en-US" sz="6000" dirty="0">
                <a:solidFill>
                  <a:schemeClr val="bg1"/>
                </a:solidFill>
              </a:rPr>
              <a:t>Standard Sunday Readings</a:t>
            </a:r>
            <a:r>
              <a:rPr lang="en-IN" sz="6000" dirty="0">
                <a:solidFill>
                  <a:schemeClr val="bg1"/>
                </a:solidFill>
              </a:rPr>
              <a:t> </a:t>
            </a:r>
          </a:p>
        </p:txBody>
      </p:sp>
      <p:sp>
        <p:nvSpPr>
          <p:cNvPr id="46" name="Rectangle 45">
            <a:extLst>
              <a:ext uri="{FF2B5EF4-FFF2-40B4-BE49-F238E27FC236}">
                <a16:creationId xmlns:a16="http://schemas.microsoft.com/office/drawing/2014/main" id="{87CCB21D-8527-4D19-B8CC-E6DF66422470}"/>
              </a:ext>
            </a:extLst>
          </p:cNvPr>
          <p:cNvSpPr/>
          <p:nvPr/>
        </p:nvSpPr>
        <p:spPr>
          <a:xfrm>
            <a:off x="248141" y="1610238"/>
            <a:ext cx="4048760" cy="762000"/>
          </a:xfrm>
          <a:prstGeom prst="rect">
            <a:avLst/>
          </a:prstGeom>
          <a:solidFill>
            <a:srgbClr val="FFC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Lato Black" panose="020F0A02020204030203" pitchFamily="34" charset="0"/>
              </a:rPr>
              <a:t>EXAMPLES</a:t>
            </a:r>
          </a:p>
        </p:txBody>
      </p:sp>
    </p:spTree>
    <p:extLst>
      <p:ext uri="{BB962C8B-B14F-4D97-AF65-F5344CB8AC3E}">
        <p14:creationId xmlns:p14="http://schemas.microsoft.com/office/powerpoint/2010/main" val="45003315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E8E1FE8-64F4-4495-87E9-5FB26D1EE723}"/>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3086C055-B360-4FA8-B167-EAD94300C7CC}"/>
              </a:ext>
            </a:extLst>
          </p:cNvPr>
          <p:cNvGrpSpPr/>
          <p:nvPr/>
        </p:nvGrpSpPr>
        <p:grpSpPr>
          <a:xfrm>
            <a:off x="0" y="274638"/>
            <a:ext cx="12192000" cy="1143000"/>
            <a:chOff x="0" y="274638"/>
            <a:chExt cx="12192000" cy="1143000"/>
          </a:xfrm>
        </p:grpSpPr>
        <p:sp>
          <p:nvSpPr>
            <p:cNvPr id="19" name="Rectangle 18">
              <a:extLst>
                <a:ext uri="{FF2B5EF4-FFF2-40B4-BE49-F238E27FC236}">
                  <a16:creationId xmlns:a16="http://schemas.microsoft.com/office/drawing/2014/main" id="{ACF8706D-7DB0-4A2D-A5C5-B9B57BD70C37}"/>
                </a:ext>
              </a:extLst>
            </p:cNvPr>
            <p:cNvSpPr/>
            <p:nvPr/>
          </p:nvSpPr>
          <p:spPr bwMode="auto">
            <a:xfrm>
              <a:off x="0" y="274638"/>
              <a:ext cx="12192000" cy="1143000"/>
            </a:xfrm>
            <a:prstGeom prst="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EDAED94C-52A5-4867-8063-FF847247CD38}"/>
                </a:ext>
              </a:extLst>
            </p:cNvPr>
            <p:cNvCxnSpPr/>
            <p:nvPr/>
          </p:nvCxnSpPr>
          <p:spPr>
            <a:xfrm>
              <a:off x="0" y="31354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AD406B-CBF1-439D-AB45-344665B51240}"/>
                </a:ext>
              </a:extLst>
            </p:cNvPr>
            <p:cNvCxnSpPr/>
            <p:nvPr/>
          </p:nvCxnSpPr>
          <p:spPr>
            <a:xfrm>
              <a:off x="0" y="1370622"/>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F8B35FB2-52C6-4CD6-8D8B-EB58203E0F4F}"/>
              </a:ext>
            </a:extLst>
          </p:cNvPr>
          <p:cNvSpPr>
            <a:spLocks noGrp="1"/>
          </p:cNvSpPr>
          <p:nvPr>
            <p:ph type="title"/>
          </p:nvPr>
        </p:nvSpPr>
        <p:spPr/>
        <p:txBody>
          <a:bodyPr>
            <a:noAutofit/>
          </a:bodyPr>
          <a:lstStyle/>
          <a:p>
            <a:r>
              <a:rPr lang="en-US" sz="3200" dirty="0">
                <a:solidFill>
                  <a:schemeClr val="bg1"/>
                </a:solidFill>
              </a:rPr>
              <a:t>“The grace of the only-begotten Son, Jesus Christ to His people:”</a:t>
            </a:r>
            <a:endParaRPr lang="en-IN" sz="3200" dirty="0">
              <a:solidFill>
                <a:schemeClr val="bg1"/>
              </a:solidFill>
            </a:endParaRPr>
          </a:p>
        </p:txBody>
      </p:sp>
      <p:sp>
        <p:nvSpPr>
          <p:cNvPr id="10" name="Title 1">
            <a:extLst>
              <a:ext uri="{FF2B5EF4-FFF2-40B4-BE49-F238E27FC236}">
                <a16:creationId xmlns:a16="http://schemas.microsoft.com/office/drawing/2014/main" id="{6902FE5E-D20A-4425-9698-3A9BC14E004D}"/>
              </a:ext>
            </a:extLst>
          </p:cNvPr>
          <p:cNvSpPr txBox="1">
            <a:spLocks/>
          </p:cNvSpPr>
          <p:nvPr/>
        </p:nvSpPr>
        <p:spPr>
          <a:xfrm>
            <a:off x="1838238" y="1685434"/>
            <a:ext cx="10353762" cy="97045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0" kern="1200">
                <a:solidFill>
                  <a:schemeClr val="tx1"/>
                </a:solidFill>
                <a:latin typeface="+mj-lt"/>
                <a:ea typeface="+mj-ea"/>
                <a:cs typeface="+mj-cs"/>
              </a:defRPr>
            </a:lvl1pPr>
          </a:lstStyle>
          <a:p>
            <a:pPr>
              <a:defRPr/>
            </a:pPr>
            <a:r>
              <a:rPr lang="en-US" dirty="0">
                <a:solidFill>
                  <a:schemeClr val="bg1"/>
                </a:solidFill>
              </a:rPr>
              <a:t> </a:t>
            </a:r>
          </a:p>
        </p:txBody>
      </p:sp>
      <p:cxnSp>
        <p:nvCxnSpPr>
          <p:cNvPr id="24" name="Straight Connector 23">
            <a:extLst>
              <a:ext uri="{FF2B5EF4-FFF2-40B4-BE49-F238E27FC236}">
                <a16:creationId xmlns:a16="http://schemas.microsoft.com/office/drawing/2014/main" id="{737B0CF4-09B5-40AD-B9E5-3731C0D86599}"/>
              </a:ext>
            </a:extLst>
          </p:cNvPr>
          <p:cNvCxnSpPr/>
          <p:nvPr/>
        </p:nvCxnSpPr>
        <p:spPr>
          <a:xfrm rot="5400000">
            <a:off x="1194406" y="3758596"/>
            <a:ext cx="2514600" cy="26611"/>
          </a:xfrm>
          <a:prstGeom prst="line">
            <a:avLst/>
          </a:prstGeom>
          <a:ln w="28575">
            <a:solidFill>
              <a:schemeClr val="tx1">
                <a:lumMod val="65000"/>
                <a:lumOff val="35000"/>
              </a:schemeClr>
            </a:solidFill>
            <a:tailEnd type="oval"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6C33953-08B9-4055-A101-FAED611D913D}"/>
              </a:ext>
            </a:extLst>
          </p:cNvPr>
          <p:cNvSpPr/>
          <p:nvPr/>
        </p:nvSpPr>
        <p:spPr>
          <a:xfrm rot="21394068">
            <a:off x="1593384" y="3001516"/>
            <a:ext cx="1909927" cy="1273285"/>
          </a:xfrm>
          <a:prstGeom prst="rect">
            <a:avLst/>
          </a:prstGeom>
          <a:solidFill>
            <a:schemeClr val="accent5">
              <a:lumMod val="7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dirty="0" err="1">
                <a:solidFill>
                  <a:schemeClr val="bg1"/>
                </a:solidFill>
              </a:rPr>
              <a:t>Babah</a:t>
            </a:r>
            <a:r>
              <a:rPr lang="en-US" altLang="en-US" sz="1600" dirty="0">
                <a:solidFill>
                  <a:schemeClr val="bg1"/>
                </a:solidFill>
              </a:rPr>
              <a:t>: The </a:t>
            </a:r>
            <a:r>
              <a:rPr lang="en-US" altLang="en-US" sz="1600" b="1" dirty="0">
                <a:solidFill>
                  <a:schemeClr val="tx1"/>
                </a:solidFill>
              </a:rPr>
              <a:t>power</a:t>
            </a:r>
            <a:r>
              <a:rPr lang="en-US" altLang="en-US" sz="1600" dirty="0">
                <a:solidFill>
                  <a:schemeClr val="bg1"/>
                </a:solidFill>
              </a:rPr>
              <a:t> of the only-begotten Son, Jesus Christ, </a:t>
            </a:r>
            <a:r>
              <a:rPr lang="en-US" altLang="en-US" sz="1600" b="1" dirty="0">
                <a:solidFill>
                  <a:schemeClr val="tx1"/>
                </a:solidFill>
              </a:rPr>
              <a:t>on the souls</a:t>
            </a:r>
          </a:p>
        </p:txBody>
      </p:sp>
      <p:cxnSp>
        <p:nvCxnSpPr>
          <p:cNvPr id="27" name="Straight Connector 26">
            <a:extLst>
              <a:ext uri="{FF2B5EF4-FFF2-40B4-BE49-F238E27FC236}">
                <a16:creationId xmlns:a16="http://schemas.microsoft.com/office/drawing/2014/main" id="{15342A35-5255-468F-AB9C-FDFFBC37346C}"/>
              </a:ext>
            </a:extLst>
          </p:cNvPr>
          <p:cNvCxnSpPr/>
          <p:nvPr/>
        </p:nvCxnSpPr>
        <p:spPr>
          <a:xfrm rot="16200000" flipH="1">
            <a:off x="2867473" y="4315272"/>
            <a:ext cx="3707485" cy="6371"/>
          </a:xfrm>
          <a:prstGeom prst="line">
            <a:avLst/>
          </a:prstGeom>
          <a:ln w="28575">
            <a:solidFill>
              <a:schemeClr val="tx1">
                <a:lumMod val="65000"/>
                <a:lumOff val="35000"/>
              </a:schemeClr>
            </a:solidFill>
            <a:tailEnd type="oval"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6AEA1D9-230C-410F-AFC6-4219CC7C5550}"/>
              </a:ext>
            </a:extLst>
          </p:cNvPr>
          <p:cNvSpPr/>
          <p:nvPr/>
        </p:nvSpPr>
        <p:spPr>
          <a:xfrm rot="21394068">
            <a:off x="3770203" y="4018430"/>
            <a:ext cx="1909927" cy="1273285"/>
          </a:xfrm>
          <a:prstGeom prst="rect">
            <a:avLst/>
          </a:prstGeom>
          <a:solidFill>
            <a:schemeClr val="accent6">
              <a:lumMod val="7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dirty="0" err="1">
                <a:solidFill>
                  <a:schemeClr val="bg1"/>
                </a:solidFill>
              </a:rPr>
              <a:t>Hatour</a:t>
            </a:r>
            <a:r>
              <a:rPr lang="en-US" altLang="en-US" sz="1600" dirty="0">
                <a:solidFill>
                  <a:schemeClr val="bg1"/>
                </a:solidFill>
              </a:rPr>
              <a:t>: The </a:t>
            </a:r>
            <a:r>
              <a:rPr lang="en-US" altLang="en-US" sz="1600" b="1" dirty="0">
                <a:solidFill>
                  <a:schemeClr val="tx1"/>
                </a:solidFill>
              </a:rPr>
              <a:t>gospel</a:t>
            </a:r>
            <a:r>
              <a:rPr lang="en-US" altLang="en-US" sz="1600" dirty="0">
                <a:solidFill>
                  <a:schemeClr val="bg1"/>
                </a:solidFill>
              </a:rPr>
              <a:t> of the only-begotten Son, Jesus Christ</a:t>
            </a:r>
            <a:r>
              <a:rPr lang="en-US" altLang="en-US" sz="1600" dirty="0">
                <a:solidFill>
                  <a:schemeClr val="tx1"/>
                </a:solidFill>
              </a:rPr>
              <a:t>, </a:t>
            </a:r>
            <a:r>
              <a:rPr lang="en-US" altLang="en-US" sz="1600" b="1" dirty="0">
                <a:solidFill>
                  <a:schemeClr val="tx1"/>
                </a:solidFill>
              </a:rPr>
              <a:t>to His people</a:t>
            </a:r>
          </a:p>
        </p:txBody>
      </p:sp>
      <p:cxnSp>
        <p:nvCxnSpPr>
          <p:cNvPr id="29" name="Straight Connector 28">
            <a:extLst>
              <a:ext uri="{FF2B5EF4-FFF2-40B4-BE49-F238E27FC236}">
                <a16:creationId xmlns:a16="http://schemas.microsoft.com/office/drawing/2014/main" id="{125B2359-4356-4E21-A1BA-6CE43006C3F2}"/>
              </a:ext>
            </a:extLst>
          </p:cNvPr>
          <p:cNvCxnSpPr/>
          <p:nvPr/>
        </p:nvCxnSpPr>
        <p:spPr>
          <a:xfrm rot="16200000" flipH="1">
            <a:off x="5801172" y="3819971"/>
            <a:ext cx="2716887" cy="6371"/>
          </a:xfrm>
          <a:prstGeom prst="line">
            <a:avLst/>
          </a:prstGeom>
          <a:ln w="28575">
            <a:solidFill>
              <a:schemeClr val="tx1">
                <a:lumMod val="65000"/>
                <a:lumOff val="35000"/>
              </a:schemeClr>
            </a:solidFill>
            <a:tailEnd type="oval"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F7237DA-4DEF-415E-A53D-A21CC32AB977}"/>
              </a:ext>
            </a:extLst>
          </p:cNvPr>
          <p:cNvSpPr/>
          <p:nvPr/>
        </p:nvSpPr>
        <p:spPr>
          <a:xfrm rot="339824">
            <a:off x="6284802" y="3408830"/>
            <a:ext cx="1909927" cy="1273285"/>
          </a:xfrm>
          <a:prstGeom prst="rect">
            <a:avLst/>
          </a:prstGeom>
          <a:solidFill>
            <a:schemeClr val="accent3">
              <a:lumMod val="7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dirty="0" err="1">
                <a:solidFill>
                  <a:schemeClr val="bg1"/>
                </a:solidFill>
              </a:rPr>
              <a:t>Kiahk</a:t>
            </a:r>
            <a:r>
              <a:rPr lang="en-US" altLang="en-US" sz="1600" dirty="0">
                <a:solidFill>
                  <a:schemeClr val="bg1"/>
                </a:solidFill>
              </a:rPr>
              <a:t>: The </a:t>
            </a:r>
            <a:r>
              <a:rPr lang="en-US" altLang="en-US" sz="1600" b="1" dirty="0">
                <a:solidFill>
                  <a:schemeClr val="tx1"/>
                </a:solidFill>
              </a:rPr>
              <a:t>appearance</a:t>
            </a:r>
            <a:r>
              <a:rPr lang="en-US" altLang="en-US" sz="1600" dirty="0">
                <a:solidFill>
                  <a:schemeClr val="bg1"/>
                </a:solidFill>
              </a:rPr>
              <a:t> of the only-begotten Son, Jesus Christ, </a:t>
            </a:r>
            <a:r>
              <a:rPr lang="en-US" altLang="en-US" sz="1600" b="1" dirty="0">
                <a:solidFill>
                  <a:schemeClr val="tx1"/>
                </a:solidFill>
              </a:rPr>
              <a:t>among</a:t>
            </a:r>
            <a:r>
              <a:rPr lang="en-US" altLang="en-US" sz="1600" b="1" dirty="0">
                <a:solidFill>
                  <a:schemeClr val="bg1"/>
                </a:solidFill>
              </a:rPr>
              <a:t> </a:t>
            </a:r>
            <a:r>
              <a:rPr lang="en-US" altLang="en-US" sz="1600" b="1" dirty="0">
                <a:solidFill>
                  <a:schemeClr val="tx1"/>
                </a:solidFill>
              </a:rPr>
              <a:t>His</a:t>
            </a:r>
            <a:r>
              <a:rPr lang="en-US" altLang="en-US" sz="1600" b="1" dirty="0">
                <a:solidFill>
                  <a:schemeClr val="bg1"/>
                </a:solidFill>
              </a:rPr>
              <a:t> </a:t>
            </a:r>
            <a:r>
              <a:rPr lang="en-US" altLang="en-US" sz="1600" b="1" dirty="0">
                <a:solidFill>
                  <a:schemeClr val="tx1"/>
                </a:solidFill>
              </a:rPr>
              <a:t>people</a:t>
            </a:r>
          </a:p>
        </p:txBody>
      </p:sp>
      <p:cxnSp>
        <p:nvCxnSpPr>
          <p:cNvPr id="31" name="Straight Connector 30">
            <a:extLst>
              <a:ext uri="{FF2B5EF4-FFF2-40B4-BE49-F238E27FC236}">
                <a16:creationId xmlns:a16="http://schemas.microsoft.com/office/drawing/2014/main" id="{D625F819-2C38-42D9-B9A1-C89C3E42185C}"/>
              </a:ext>
            </a:extLst>
          </p:cNvPr>
          <p:cNvCxnSpPr/>
          <p:nvPr/>
        </p:nvCxnSpPr>
        <p:spPr>
          <a:xfrm rot="16200000" flipH="1">
            <a:off x="7934007" y="4124007"/>
            <a:ext cx="3326486" cy="7900"/>
          </a:xfrm>
          <a:prstGeom prst="line">
            <a:avLst/>
          </a:prstGeom>
          <a:ln w="28575">
            <a:solidFill>
              <a:schemeClr val="tx1">
                <a:lumMod val="65000"/>
                <a:lumOff val="35000"/>
              </a:schemeClr>
            </a:solidFill>
            <a:tailEnd type="oval"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CE17D2F-2625-4554-B9D8-82D67BC42C59}"/>
              </a:ext>
            </a:extLst>
          </p:cNvPr>
          <p:cNvSpPr/>
          <p:nvPr/>
        </p:nvSpPr>
        <p:spPr>
          <a:xfrm>
            <a:off x="8605674" y="4170830"/>
            <a:ext cx="1909927" cy="1273285"/>
          </a:xfrm>
          <a:prstGeom prst="rect">
            <a:avLst/>
          </a:prstGeom>
          <a:solidFill>
            <a:srgbClr val="1E6C92"/>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dirty="0" err="1">
                <a:solidFill>
                  <a:schemeClr val="bg1"/>
                </a:solidFill>
              </a:rPr>
              <a:t>Tubah</a:t>
            </a:r>
            <a:r>
              <a:rPr lang="en-US" altLang="en-US" sz="1600" dirty="0">
                <a:solidFill>
                  <a:schemeClr val="bg1"/>
                </a:solidFill>
              </a:rPr>
              <a:t>: The </a:t>
            </a:r>
            <a:r>
              <a:rPr lang="en-US" altLang="en-US" sz="1600" b="1" dirty="0">
                <a:solidFill>
                  <a:schemeClr val="tx1"/>
                </a:solidFill>
              </a:rPr>
              <a:t>salvation</a:t>
            </a:r>
            <a:r>
              <a:rPr lang="en-US" altLang="en-US" sz="1600" dirty="0">
                <a:solidFill>
                  <a:schemeClr val="bg1"/>
                </a:solidFill>
              </a:rPr>
              <a:t> of the only-begotten Son, Jesus Christ, </a:t>
            </a:r>
            <a:r>
              <a:rPr lang="en-US" altLang="en-US" sz="1600" b="1" dirty="0">
                <a:solidFill>
                  <a:schemeClr val="tx1"/>
                </a:solidFill>
              </a:rPr>
              <a:t>to the Gentiles</a:t>
            </a:r>
          </a:p>
        </p:txBody>
      </p:sp>
      <p:sp>
        <p:nvSpPr>
          <p:cNvPr id="33" name="Rectangle 32">
            <a:extLst>
              <a:ext uri="{FF2B5EF4-FFF2-40B4-BE49-F238E27FC236}">
                <a16:creationId xmlns:a16="http://schemas.microsoft.com/office/drawing/2014/main" id="{D1EBF02B-3150-4BAE-B874-A67C8A905B50}"/>
              </a:ext>
            </a:extLst>
          </p:cNvPr>
          <p:cNvSpPr/>
          <p:nvPr/>
        </p:nvSpPr>
        <p:spPr>
          <a:xfrm>
            <a:off x="1524000" y="1752600"/>
            <a:ext cx="9144000" cy="762000"/>
          </a:xfrm>
          <a:prstGeom prst="rect">
            <a:avLst/>
          </a:prstGeom>
          <a:solidFill>
            <a:srgbClr val="FFC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Lato Black" panose="020F0A02020204030203" pitchFamily="34" charset="0"/>
              </a:rPr>
              <a:t>EXAMPLES</a:t>
            </a:r>
          </a:p>
        </p:txBody>
      </p:sp>
    </p:spTree>
    <p:extLst>
      <p:ext uri="{BB962C8B-B14F-4D97-AF65-F5344CB8AC3E}">
        <p14:creationId xmlns:p14="http://schemas.microsoft.com/office/powerpoint/2010/main" val="427649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par>
                                <p:cTn id="13" presetID="6" presetClass="emph" presetSubtype="0" autoRev="1" fill="hold" nodeType="withEffect">
                                  <p:stCondLst>
                                    <p:cond delay="0"/>
                                  </p:stCondLst>
                                  <p:childTnLst>
                                    <p:animScale>
                                      <p:cBhvr>
                                        <p:cTn id="14" dur="500" fill="hold"/>
                                        <p:tgtEl>
                                          <p:spTgt spid="24"/>
                                        </p:tgtEl>
                                      </p:cBhvr>
                                      <p:by x="100000" y="120000"/>
                                    </p:animScale>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par>
                                <p:cTn id="25" presetID="6" presetClass="emph" presetSubtype="0" autoRev="1" fill="hold" nodeType="withEffect">
                                  <p:stCondLst>
                                    <p:cond delay="0"/>
                                  </p:stCondLst>
                                  <p:childTnLst>
                                    <p:animScale>
                                      <p:cBhvr>
                                        <p:cTn id="26" dur="500" fill="hold"/>
                                        <p:tgtEl>
                                          <p:spTgt spid="27"/>
                                        </p:tgtEl>
                                      </p:cBhvr>
                                      <p:by x="100000" y="120000"/>
                                    </p:animScale>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anim calcmode="lin" valueType="num">
                                      <p:cBhvr>
                                        <p:cTn id="30" dur="500" fill="hold"/>
                                        <p:tgtEl>
                                          <p:spTgt spid="28"/>
                                        </p:tgtEl>
                                        <p:attrNameLst>
                                          <p:attrName>ppt_x</p:attrName>
                                        </p:attrNameLst>
                                      </p:cBhvr>
                                      <p:tavLst>
                                        <p:tav tm="0">
                                          <p:val>
                                            <p:strVal val="#ppt_x"/>
                                          </p:val>
                                        </p:tav>
                                        <p:tav tm="100000">
                                          <p:val>
                                            <p:strVal val="#ppt_x"/>
                                          </p:val>
                                        </p:tav>
                                      </p:tavLst>
                                    </p:anim>
                                    <p:anim calcmode="lin" valueType="num">
                                      <p:cBhvr>
                                        <p:cTn id="3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par>
                                <p:cTn id="37" presetID="6" presetClass="emph" presetSubtype="0" autoRev="1" fill="hold" nodeType="withEffect">
                                  <p:stCondLst>
                                    <p:cond delay="0"/>
                                  </p:stCondLst>
                                  <p:childTnLst>
                                    <p:animScale>
                                      <p:cBhvr>
                                        <p:cTn id="38" dur="500" fill="hold"/>
                                        <p:tgtEl>
                                          <p:spTgt spid="29"/>
                                        </p:tgtEl>
                                      </p:cBhvr>
                                      <p:by x="100000" y="120000"/>
                                    </p:animScale>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anim calcmode="lin" valueType="num">
                                      <p:cBhvr>
                                        <p:cTn id="42" dur="500" fill="hold"/>
                                        <p:tgtEl>
                                          <p:spTgt spid="30"/>
                                        </p:tgtEl>
                                        <p:attrNameLst>
                                          <p:attrName>ppt_x</p:attrName>
                                        </p:attrNameLst>
                                      </p:cBhvr>
                                      <p:tavLst>
                                        <p:tav tm="0">
                                          <p:val>
                                            <p:strVal val="#ppt_x"/>
                                          </p:val>
                                        </p:tav>
                                        <p:tav tm="100000">
                                          <p:val>
                                            <p:strVal val="#ppt_x"/>
                                          </p:val>
                                        </p:tav>
                                      </p:tavLst>
                                    </p:anim>
                                    <p:anim calcmode="lin" valueType="num">
                                      <p:cBhvr>
                                        <p:cTn id="4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par>
                                <p:cTn id="49" presetID="6" presetClass="emph" presetSubtype="0" autoRev="1" fill="hold" nodeType="withEffect">
                                  <p:stCondLst>
                                    <p:cond delay="0"/>
                                  </p:stCondLst>
                                  <p:childTnLst>
                                    <p:animScale>
                                      <p:cBhvr>
                                        <p:cTn id="50" dur="500" fill="hold"/>
                                        <p:tgtEl>
                                          <p:spTgt spid="31"/>
                                        </p:tgtEl>
                                      </p:cBhvr>
                                      <p:by x="100000" y="120000"/>
                                    </p:animScale>
                                  </p:childTnLst>
                                </p:cTn>
                              </p:par>
                              <p:par>
                                <p:cTn id="51" presetID="42"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anim calcmode="lin" valueType="num">
                                      <p:cBhvr>
                                        <p:cTn id="54" dur="500" fill="hold"/>
                                        <p:tgtEl>
                                          <p:spTgt spid="32"/>
                                        </p:tgtEl>
                                        <p:attrNameLst>
                                          <p:attrName>ppt_x</p:attrName>
                                        </p:attrNameLst>
                                      </p:cBhvr>
                                      <p:tavLst>
                                        <p:tav tm="0">
                                          <p:val>
                                            <p:strVal val="#ppt_x"/>
                                          </p:val>
                                        </p:tav>
                                        <p:tav tm="100000">
                                          <p:val>
                                            <p:strVal val="#ppt_x"/>
                                          </p:val>
                                        </p:tav>
                                      </p:tavLst>
                                    </p:anim>
                                    <p:anim calcmode="lin" valueType="num">
                                      <p:cBhvr>
                                        <p:cTn id="55"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0" grpId="0" animBg="1"/>
      <p:bldP spid="32" grpId="0" animBg="1"/>
      <p:bldP spid="33"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5_blan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Tw Cen MT Condensed Extra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00"/>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lgn="l">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3059</Words>
  <Application>Microsoft Macintosh PowerPoint</Application>
  <PresentationFormat>Widescreen</PresentationFormat>
  <Paragraphs>339</Paragraphs>
  <Slides>43</Slides>
  <Notes>20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43</vt:i4>
      </vt:variant>
    </vt:vector>
  </HeadingPairs>
  <TitlesOfParts>
    <vt:vector size="59" baseType="lpstr">
      <vt:lpstr>Arial</vt:lpstr>
      <vt:lpstr>Arial Black</vt:lpstr>
      <vt:lpstr>Calibri</vt:lpstr>
      <vt:lpstr>Calibri Light</vt:lpstr>
      <vt:lpstr>Calisto MT</vt:lpstr>
      <vt:lpstr>Constantia</vt:lpstr>
      <vt:lpstr>Coptic</vt:lpstr>
      <vt:lpstr>Lato Black</vt:lpstr>
      <vt:lpstr>Lato Medium</vt:lpstr>
      <vt:lpstr>Times New Roman</vt:lpstr>
      <vt:lpstr>Trebuchet MS</vt:lpstr>
      <vt:lpstr>Tw Cen MT Condensed Extra Bold</vt:lpstr>
      <vt:lpstr>Wingdings 2</vt:lpstr>
      <vt:lpstr>Office Theme</vt:lpstr>
      <vt:lpstr>Slate</vt:lpstr>
      <vt:lpstr>5_blank</vt:lpstr>
      <vt:lpstr>Church Readings</vt:lpstr>
      <vt:lpstr>Introduction</vt:lpstr>
      <vt:lpstr>Katameroc</vt:lpstr>
      <vt:lpstr>Katameroc – How many Katameroc are there?</vt:lpstr>
      <vt:lpstr>Coptic Months</vt:lpstr>
      <vt:lpstr>Standard Sunday Readings </vt:lpstr>
      <vt:lpstr>Standard Sunday Readings </vt:lpstr>
      <vt:lpstr>Standard Sunday Readings </vt:lpstr>
      <vt:lpstr>“The grace of the only-begotten Son, Jesus Christ to His people:”</vt:lpstr>
      <vt:lpstr>“The grace of the only-begotten Son, Jesus Christ to His people:”</vt:lpstr>
      <vt:lpstr>The Rest</vt:lpstr>
      <vt:lpstr>PowerPoint Presentation</vt:lpstr>
      <vt:lpstr>PowerPoint Presentation</vt:lpstr>
      <vt:lpstr>PowerPoint Presentation</vt:lpstr>
      <vt:lpstr>PowerPoint Presentation</vt:lpstr>
      <vt:lpstr>PowerPoint Presentation</vt:lpstr>
      <vt:lpstr>PowerPoint Presentation</vt:lpstr>
      <vt:lpstr>Weekday Reading Rules</vt:lpstr>
      <vt:lpstr>Weekday Reading Rules</vt:lpstr>
      <vt:lpstr>Borrowed Days</vt:lpstr>
      <vt:lpstr>Borrowed Days: Example</vt:lpstr>
      <vt:lpstr>Borrowed Days: Example</vt:lpstr>
      <vt:lpstr>Borrowed Days: Example</vt:lpstr>
      <vt:lpstr>Borrowed Days: Example</vt:lpstr>
      <vt:lpstr>Borrowed Days: Example</vt:lpstr>
      <vt:lpstr>Borrowed Days: Example</vt:lpstr>
      <vt:lpstr>Borrowed Days: Example</vt:lpstr>
      <vt:lpstr>Borrowed Days: Example</vt:lpstr>
      <vt:lpstr>Most Used Day</vt:lpstr>
      <vt:lpstr>Most Used Day</vt:lpstr>
      <vt:lpstr>Most Used Day</vt:lpstr>
      <vt:lpstr>Most Used Day</vt:lpstr>
      <vt:lpstr>Most Used Day</vt:lpstr>
      <vt:lpstr>Month of Tout:</vt:lpstr>
      <vt:lpstr>Month of Kiahk:</vt:lpstr>
      <vt:lpstr>Month of Tobe:</vt:lpstr>
      <vt:lpstr>Month of Emeshir:</vt:lpstr>
      <vt:lpstr>Month of Baramhat:</vt:lpstr>
      <vt:lpstr>Month of Bashons:</vt:lpstr>
      <vt:lpstr>Month of Abib:</vt:lpstr>
      <vt:lpstr>Fast of Nineveh:</vt:lpstr>
      <vt:lpstr>Preparation for the great Lent: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Ramez Shehata</dc:creator>
  <cp:lastModifiedBy>Microsoft Office User</cp:lastModifiedBy>
  <cp:revision>60</cp:revision>
  <dcterms:created xsi:type="dcterms:W3CDTF">2021-12-01T03:15:04Z</dcterms:created>
  <dcterms:modified xsi:type="dcterms:W3CDTF">2021-12-14T01:02:00Z</dcterms:modified>
</cp:coreProperties>
</file>